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12192000"/>
  <p:embeddedFontLst>
    <p:embeddedFont>
      <p:font typeface="MiSans" panose="00000500000000000000" pitchFamily="34" charset="-122"/>
      <p:regular r:id="rId20"/>
    </p:embeddedFont>
    <p:embeddedFont>
      <p:font typeface="MiSans" panose="00000500000000000000" pitchFamily="34" charset="-120"/>
      <p:regular r:id="rId21"/>
    </p:embeddedFont>
    <p:embeddedFont>
      <p:font typeface="Noto Sans SC" panose="020B0200000000000000" pitchFamily="34" charset="-122"/>
      <p:regular r:id="rId22"/>
    </p:embeddedFont>
    <p:embeddedFont>
      <p:font typeface="Noto Sans SC" panose="020B0200000000000000" pitchFamily="34" charset="-12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  <p:embeddedFont>
      <p:font typeface="等线" panose="02010600030101010101" charset="-122"/>
      <p:regular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" y="1707515"/>
            <a:ext cx="4963160" cy="33274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247775" y="3976688"/>
            <a:ext cx="4345305" cy="2209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1378585" y="3401060"/>
            <a:ext cx="5027930" cy="220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制作：</a:t>
            </a:r>
            <a:endParaRPr lang="en-US" sz="2000" dirty="0">
              <a:solidFill>
                <a:srgbClr val="000000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PPT汇报：</a:t>
            </a:r>
            <a:endParaRPr lang="zh-CN" altLang="en-US" sz="2000" dirty="0">
              <a:solidFill>
                <a:srgbClr val="000000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Text 10"/>
          <p:cNvSpPr/>
          <p:nvPr/>
        </p:nvSpPr>
        <p:spPr>
          <a:xfrm>
            <a:off x="617220" y="2134235"/>
            <a:ext cx="7715885" cy="1527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Spring MVC拦截器详解与实战</a:t>
            </a:r>
            <a:endParaRPr lang="en-US" sz="1600" dirty="0"/>
          </a:p>
        </p:txBody>
      </p:sp>
      <p:pic>
        <p:nvPicPr>
          <p:cNvPr id="15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12954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步骤三：Controller与视图协作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379266" y="2286000"/>
            <a:ext cx="666750" cy="762000"/>
          </a:xfrm>
          <a:custGeom>
            <a:avLst/>
            <a:gdLst/>
            <a:ahLst/>
            <a:cxnLst/>
            <a:rect l="l" t="t" r="r" b="b"/>
            <a:pathLst>
              <a:path w="666750" h="762000">
                <a:moveTo>
                  <a:pt x="95250" y="47625"/>
                </a:moveTo>
                <a:cubicBezTo>
                  <a:pt x="42714" y="47625"/>
                  <a:pt x="0" y="90339"/>
                  <a:pt x="0" y="142875"/>
                </a:cubicBezTo>
                <a:lnTo>
                  <a:pt x="0" y="238125"/>
                </a:lnTo>
                <a:cubicBezTo>
                  <a:pt x="0" y="290661"/>
                  <a:pt x="42714" y="333375"/>
                  <a:pt x="95250" y="333375"/>
                </a:cubicBezTo>
                <a:lnTo>
                  <a:pt x="571500" y="333375"/>
                </a:lnTo>
                <a:cubicBezTo>
                  <a:pt x="624036" y="333375"/>
                  <a:pt x="666750" y="290661"/>
                  <a:pt x="666750" y="238125"/>
                </a:cubicBezTo>
                <a:lnTo>
                  <a:pt x="666750" y="142875"/>
                </a:lnTo>
                <a:cubicBezTo>
                  <a:pt x="666750" y="90339"/>
                  <a:pt x="624036" y="47625"/>
                  <a:pt x="571500" y="47625"/>
                </a:cubicBezTo>
                <a:lnTo>
                  <a:pt x="95250" y="47625"/>
                </a:lnTo>
                <a:close/>
                <a:moveTo>
                  <a:pt x="416719" y="154781"/>
                </a:moveTo>
                <a:cubicBezTo>
                  <a:pt x="436432" y="154781"/>
                  <a:pt x="452438" y="170786"/>
                  <a:pt x="452438" y="190500"/>
                </a:cubicBezTo>
                <a:cubicBezTo>
                  <a:pt x="452438" y="210214"/>
                  <a:pt x="436432" y="226219"/>
                  <a:pt x="416719" y="226219"/>
                </a:cubicBezTo>
                <a:cubicBezTo>
                  <a:pt x="397005" y="226219"/>
                  <a:pt x="381000" y="210214"/>
                  <a:pt x="381000" y="190500"/>
                </a:cubicBezTo>
                <a:cubicBezTo>
                  <a:pt x="381000" y="170786"/>
                  <a:pt x="397005" y="154781"/>
                  <a:pt x="416719" y="154781"/>
                </a:cubicBezTo>
                <a:close/>
                <a:moveTo>
                  <a:pt x="500063" y="190500"/>
                </a:moveTo>
                <a:cubicBezTo>
                  <a:pt x="500063" y="170786"/>
                  <a:pt x="516068" y="154781"/>
                  <a:pt x="535781" y="154781"/>
                </a:cubicBezTo>
                <a:cubicBezTo>
                  <a:pt x="555495" y="154781"/>
                  <a:pt x="571500" y="170786"/>
                  <a:pt x="571500" y="190500"/>
                </a:cubicBezTo>
                <a:cubicBezTo>
                  <a:pt x="571500" y="210214"/>
                  <a:pt x="555495" y="226219"/>
                  <a:pt x="535781" y="226219"/>
                </a:cubicBezTo>
                <a:cubicBezTo>
                  <a:pt x="516068" y="226219"/>
                  <a:pt x="500063" y="210214"/>
                  <a:pt x="500063" y="190500"/>
                </a:cubicBezTo>
                <a:close/>
                <a:moveTo>
                  <a:pt x="95250" y="428625"/>
                </a:moveTo>
                <a:cubicBezTo>
                  <a:pt x="42714" y="428625"/>
                  <a:pt x="0" y="471339"/>
                  <a:pt x="0" y="523875"/>
                </a:cubicBezTo>
                <a:lnTo>
                  <a:pt x="0" y="619125"/>
                </a:lnTo>
                <a:cubicBezTo>
                  <a:pt x="0" y="671661"/>
                  <a:pt x="42714" y="714375"/>
                  <a:pt x="95250" y="714375"/>
                </a:cubicBezTo>
                <a:lnTo>
                  <a:pt x="571500" y="714375"/>
                </a:lnTo>
                <a:cubicBezTo>
                  <a:pt x="624036" y="714375"/>
                  <a:pt x="666750" y="671661"/>
                  <a:pt x="666750" y="619125"/>
                </a:cubicBezTo>
                <a:lnTo>
                  <a:pt x="666750" y="523875"/>
                </a:lnTo>
                <a:cubicBezTo>
                  <a:pt x="666750" y="471339"/>
                  <a:pt x="624036" y="428625"/>
                  <a:pt x="571500" y="428625"/>
                </a:cubicBezTo>
                <a:lnTo>
                  <a:pt x="95250" y="428625"/>
                </a:lnTo>
                <a:close/>
                <a:moveTo>
                  <a:pt x="416719" y="535781"/>
                </a:moveTo>
                <a:cubicBezTo>
                  <a:pt x="436432" y="535781"/>
                  <a:pt x="452438" y="551786"/>
                  <a:pt x="452438" y="571500"/>
                </a:cubicBezTo>
                <a:cubicBezTo>
                  <a:pt x="452438" y="591214"/>
                  <a:pt x="436432" y="607219"/>
                  <a:pt x="416719" y="607219"/>
                </a:cubicBezTo>
                <a:cubicBezTo>
                  <a:pt x="397005" y="607219"/>
                  <a:pt x="381000" y="591214"/>
                  <a:pt x="381000" y="571500"/>
                </a:cubicBezTo>
                <a:cubicBezTo>
                  <a:pt x="381000" y="551786"/>
                  <a:pt x="397005" y="535781"/>
                  <a:pt x="416719" y="535781"/>
                </a:cubicBezTo>
                <a:close/>
                <a:moveTo>
                  <a:pt x="500063" y="571500"/>
                </a:moveTo>
                <a:cubicBezTo>
                  <a:pt x="500063" y="551786"/>
                  <a:pt x="516068" y="535781"/>
                  <a:pt x="535781" y="535781"/>
                </a:cubicBezTo>
                <a:cubicBezTo>
                  <a:pt x="555495" y="535781"/>
                  <a:pt x="571500" y="551786"/>
                  <a:pt x="571500" y="571500"/>
                </a:cubicBezTo>
                <a:cubicBezTo>
                  <a:pt x="571500" y="591214"/>
                  <a:pt x="555495" y="607219"/>
                  <a:pt x="535781" y="607219"/>
                </a:cubicBezTo>
                <a:cubicBezTo>
                  <a:pt x="516068" y="607219"/>
                  <a:pt x="500063" y="591214"/>
                  <a:pt x="500063" y="57150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5" name="Text 2"/>
          <p:cNvSpPr/>
          <p:nvPr/>
        </p:nvSpPr>
        <p:spPr>
          <a:xfrm>
            <a:off x="1658408" y="3378200"/>
            <a:ext cx="210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LoginController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34691" y="3784600"/>
            <a:ext cx="2755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处理登录请求，验证用户名密码。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57200" y="4241800"/>
            <a:ext cx="4508500" cy="914400"/>
          </a:xfrm>
          <a:custGeom>
            <a:avLst/>
            <a:gdLst/>
            <a:ahLst/>
            <a:cxnLst/>
            <a:rect l="l" t="t" r="r" b="b"/>
            <a:pathLst>
              <a:path w="4508500" h="914400">
                <a:moveTo>
                  <a:pt x="101599" y="0"/>
                </a:moveTo>
                <a:lnTo>
                  <a:pt x="4406901" y="0"/>
                </a:lnTo>
                <a:cubicBezTo>
                  <a:pt x="4463013" y="0"/>
                  <a:pt x="4508500" y="45487"/>
                  <a:pt x="4508500" y="101599"/>
                </a:cubicBezTo>
                <a:lnTo>
                  <a:pt x="4508500" y="812801"/>
                </a:lnTo>
                <a:cubicBezTo>
                  <a:pt x="4508500" y="868913"/>
                  <a:pt x="4463013" y="914400"/>
                  <a:pt x="44069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609600" y="4402668"/>
            <a:ext cx="937286" cy="1862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56B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// 验证成功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9600" y="45974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session.setAttribute(</a:t>
            </a:r>
            <a:r>
              <a:rPr lang="en-US" sz="1200" dirty="0">
                <a:solidFill>
                  <a:srgbClr val="FFC107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"user"</a:t>
            </a:r>
            <a:r>
              <a:rPr lang="en-US" sz="12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user);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9600" y="48006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return </a:t>
            </a:r>
            <a:r>
              <a:rPr lang="en-US" sz="1200" dirty="0">
                <a:solidFill>
                  <a:srgbClr val="007B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"redirect:/main"</a:t>
            </a:r>
            <a:r>
              <a:rPr lang="en-US" sz="12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;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583238" y="3835400"/>
            <a:ext cx="1117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写入Session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968214" y="4191000"/>
            <a:ext cx="2260600" cy="50800"/>
          </a:xfrm>
          <a:custGeom>
            <a:avLst/>
            <a:gdLst/>
            <a:ahLst/>
            <a:cxnLst/>
            <a:rect l="l" t="t" r="r" b="b"/>
            <a:pathLst>
              <a:path w="2260600" h="50800">
                <a:moveTo>
                  <a:pt x="0" y="0"/>
                </a:moveTo>
                <a:lnTo>
                  <a:pt x="2260600" y="0"/>
                </a:lnTo>
                <a:lnTo>
                  <a:pt x="2260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13" name="Text 10"/>
          <p:cNvSpPr/>
          <p:nvPr/>
        </p:nvSpPr>
        <p:spPr>
          <a:xfrm>
            <a:off x="5829168" y="4343400"/>
            <a:ext cx="62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通行证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193345" y="2286000"/>
            <a:ext cx="571500" cy="762000"/>
          </a:xfrm>
          <a:custGeom>
            <a:avLst/>
            <a:gdLst/>
            <a:ahLst/>
            <a:cxnLst/>
            <a:rect l="l" t="t" r="r" b="b"/>
            <a:pathLst>
              <a:path w="571500" h="762000">
                <a:moveTo>
                  <a:pt x="0" y="95250"/>
                </a:moveTo>
                <a:cubicBezTo>
                  <a:pt x="0" y="42714"/>
                  <a:pt x="42714" y="0"/>
                  <a:pt x="95250" y="0"/>
                </a:cubicBezTo>
                <a:lnTo>
                  <a:pt x="317748" y="0"/>
                </a:lnTo>
                <a:cubicBezTo>
                  <a:pt x="343049" y="0"/>
                  <a:pt x="367308" y="9971"/>
                  <a:pt x="385167" y="27831"/>
                </a:cubicBezTo>
                <a:lnTo>
                  <a:pt x="543669" y="186482"/>
                </a:lnTo>
                <a:cubicBezTo>
                  <a:pt x="561529" y="204341"/>
                  <a:pt x="571500" y="228600"/>
                  <a:pt x="571500" y="253901"/>
                </a:cubicBezTo>
                <a:lnTo>
                  <a:pt x="571500" y="666750"/>
                </a:lnTo>
                <a:cubicBezTo>
                  <a:pt x="571500" y="719286"/>
                  <a:pt x="528786" y="762000"/>
                  <a:pt x="476250" y="762000"/>
                </a:cubicBezTo>
                <a:lnTo>
                  <a:pt x="95250" y="762000"/>
                </a:lnTo>
                <a:cubicBezTo>
                  <a:pt x="42714" y="762000"/>
                  <a:pt x="0" y="719286"/>
                  <a:pt x="0" y="666750"/>
                </a:cubicBezTo>
                <a:lnTo>
                  <a:pt x="0" y="95250"/>
                </a:lnTo>
                <a:close/>
                <a:moveTo>
                  <a:pt x="309563" y="87064"/>
                </a:moveTo>
                <a:lnTo>
                  <a:pt x="309563" y="226219"/>
                </a:lnTo>
                <a:cubicBezTo>
                  <a:pt x="309563" y="246013"/>
                  <a:pt x="325487" y="261938"/>
                  <a:pt x="345281" y="261938"/>
                </a:cubicBezTo>
                <a:lnTo>
                  <a:pt x="484436" y="261938"/>
                </a:lnTo>
                <a:lnTo>
                  <a:pt x="309563" y="87064"/>
                </a:lnTo>
                <a:close/>
                <a:moveTo>
                  <a:pt x="229493" y="439936"/>
                </a:moveTo>
                <a:cubicBezTo>
                  <a:pt x="242292" y="424904"/>
                  <a:pt x="240655" y="402431"/>
                  <a:pt x="225623" y="389632"/>
                </a:cubicBezTo>
                <a:cubicBezTo>
                  <a:pt x="210592" y="376833"/>
                  <a:pt x="188119" y="378470"/>
                  <a:pt x="175320" y="393502"/>
                </a:cubicBezTo>
                <a:lnTo>
                  <a:pt x="103882" y="476845"/>
                </a:lnTo>
                <a:cubicBezTo>
                  <a:pt x="92422" y="490240"/>
                  <a:pt x="92422" y="509885"/>
                  <a:pt x="103882" y="523280"/>
                </a:cubicBezTo>
                <a:lnTo>
                  <a:pt x="175320" y="606623"/>
                </a:lnTo>
                <a:cubicBezTo>
                  <a:pt x="188119" y="621655"/>
                  <a:pt x="210741" y="623292"/>
                  <a:pt x="225623" y="610493"/>
                </a:cubicBezTo>
                <a:cubicBezTo>
                  <a:pt x="240506" y="597694"/>
                  <a:pt x="242292" y="575072"/>
                  <a:pt x="229493" y="560189"/>
                </a:cubicBezTo>
                <a:lnTo>
                  <a:pt x="177998" y="500063"/>
                </a:lnTo>
                <a:lnTo>
                  <a:pt x="229493" y="439936"/>
                </a:lnTo>
                <a:close/>
                <a:moveTo>
                  <a:pt x="396180" y="393502"/>
                </a:moveTo>
                <a:cubicBezTo>
                  <a:pt x="383381" y="378470"/>
                  <a:pt x="360759" y="376833"/>
                  <a:pt x="345877" y="389632"/>
                </a:cubicBezTo>
                <a:cubicBezTo>
                  <a:pt x="330994" y="402431"/>
                  <a:pt x="329208" y="425053"/>
                  <a:pt x="342007" y="439936"/>
                </a:cubicBezTo>
                <a:lnTo>
                  <a:pt x="393502" y="500063"/>
                </a:lnTo>
                <a:lnTo>
                  <a:pt x="342007" y="560189"/>
                </a:lnTo>
                <a:cubicBezTo>
                  <a:pt x="329208" y="575221"/>
                  <a:pt x="330845" y="597694"/>
                  <a:pt x="345877" y="610493"/>
                </a:cubicBezTo>
                <a:cubicBezTo>
                  <a:pt x="360908" y="623292"/>
                  <a:pt x="383381" y="621655"/>
                  <a:pt x="396180" y="606623"/>
                </a:cubicBezTo>
                <a:lnTo>
                  <a:pt x="467618" y="523280"/>
                </a:lnTo>
                <a:cubicBezTo>
                  <a:pt x="479078" y="509885"/>
                  <a:pt x="479078" y="490240"/>
                  <a:pt x="467618" y="476845"/>
                </a:cubicBezTo>
                <a:lnTo>
                  <a:pt x="396180" y="393502"/>
                </a:lnTo>
                <a:close/>
              </a:path>
            </a:pathLst>
          </a:custGeom>
          <a:solidFill>
            <a:srgbClr val="007BFF"/>
          </a:solidFill>
        </p:spPr>
      </p:sp>
      <p:sp>
        <p:nvSpPr>
          <p:cNvPr id="15" name="Text 12"/>
          <p:cNvSpPr/>
          <p:nvPr/>
        </p:nvSpPr>
        <p:spPr>
          <a:xfrm>
            <a:off x="8875448" y="3378200"/>
            <a:ext cx="1206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login.jsp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67845" y="3784600"/>
            <a:ext cx="2222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提供用户登录的表单界面。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23654" y="4241800"/>
            <a:ext cx="4508500" cy="1320800"/>
          </a:xfrm>
          <a:custGeom>
            <a:avLst/>
            <a:gdLst/>
            <a:ahLst/>
            <a:cxnLst/>
            <a:rect l="l" t="t" r="r" b="b"/>
            <a:pathLst>
              <a:path w="4508500" h="1320800">
                <a:moveTo>
                  <a:pt x="101596" y="0"/>
                </a:moveTo>
                <a:lnTo>
                  <a:pt x="4406904" y="0"/>
                </a:lnTo>
                <a:cubicBezTo>
                  <a:pt x="4463014" y="0"/>
                  <a:pt x="4508500" y="45486"/>
                  <a:pt x="4508500" y="101596"/>
                </a:cubicBezTo>
                <a:lnTo>
                  <a:pt x="4508500" y="1219204"/>
                </a:lnTo>
                <a:cubicBezTo>
                  <a:pt x="4508500" y="1275314"/>
                  <a:pt x="4463014" y="1320800"/>
                  <a:pt x="44069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7376054" y="43942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7B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"login"</a:t>
            </a:r>
            <a:r>
              <a:rPr lang="en-US" sz="12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method=</a:t>
            </a:r>
            <a:r>
              <a:rPr lang="en-US" sz="1200" dirty="0">
                <a:solidFill>
                  <a:srgbClr val="007B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"post"</a:t>
            </a:r>
            <a:r>
              <a:rPr lang="en-US" sz="12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&gt;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376054" y="45974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7B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"text"</a:t>
            </a:r>
            <a:r>
              <a:rPr lang="en-US" sz="12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name=</a:t>
            </a:r>
            <a:r>
              <a:rPr lang="en-US" sz="1200" dirty="0">
                <a:solidFill>
                  <a:srgbClr val="007B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"username"</a:t>
            </a:r>
            <a:r>
              <a:rPr lang="en-US" sz="12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/&gt;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376054" y="48006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7B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"password"</a:t>
            </a:r>
            <a:r>
              <a:rPr lang="en-US" sz="12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name=</a:t>
            </a:r>
            <a:r>
              <a:rPr lang="en-US" sz="1200" dirty="0">
                <a:solidFill>
                  <a:srgbClr val="007B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"password"</a:t>
            </a:r>
            <a:r>
              <a:rPr lang="en-US" sz="12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/&gt;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376054" y="50038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7B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"submit"</a:t>
            </a:r>
            <a:r>
              <a:rPr lang="en-US" sz="12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&gt;登录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376054" y="5207000"/>
            <a:ext cx="4279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17526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运行效果演示</a:t>
            </a:r>
            <a:endParaRPr lang="en-US" sz="1600" dirty="0"/>
          </a:p>
        </p:txBody>
      </p:sp>
      <p:sp>
        <p:nvSpPr>
          <p:cNvPr id="6" name="Text 2"/>
          <p:cNvSpPr/>
          <p:nvPr>
            <p:custDataLst>
              <p:tags r:id="rId1"/>
            </p:custDataLst>
          </p:nvPr>
        </p:nvSpPr>
        <p:spPr>
          <a:xfrm>
            <a:off x="1424781" y="4445000"/>
            <a:ext cx="154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直接访问主页</a:t>
            </a:r>
            <a:endParaRPr lang="en-US" sz="1600" dirty="0"/>
          </a:p>
        </p:txBody>
      </p:sp>
      <p:sp>
        <p:nvSpPr>
          <p:cNvPr id="7" name="Text 3"/>
          <p:cNvSpPr/>
          <p:nvPr>
            <p:custDataLst>
              <p:tags r:id="rId2"/>
            </p:custDataLst>
          </p:nvPr>
        </p:nvSpPr>
        <p:spPr>
          <a:xfrm>
            <a:off x="1178983" y="4749800"/>
            <a:ext cx="2044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0" name="Text 5"/>
          <p:cNvSpPr/>
          <p:nvPr>
            <p:custDataLst>
              <p:tags r:id="rId3"/>
            </p:custDataLst>
          </p:nvPr>
        </p:nvSpPr>
        <p:spPr>
          <a:xfrm>
            <a:off x="5319448" y="4445000"/>
            <a:ext cx="154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 输入错误密码</a:t>
            </a:r>
            <a:endParaRPr lang="en-US" sz="1600" dirty="0"/>
          </a:p>
        </p:txBody>
      </p:sp>
      <p:sp>
        <p:nvSpPr>
          <p:cNvPr id="11" name="Text 6"/>
          <p:cNvSpPr/>
          <p:nvPr>
            <p:custDataLst>
              <p:tags r:id="rId4"/>
            </p:custDataLst>
          </p:nvPr>
        </p:nvSpPr>
        <p:spPr>
          <a:xfrm>
            <a:off x="4984750" y="4749800"/>
            <a:ext cx="2222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页面提示错误，仍在登录页</a:t>
            </a:r>
            <a:endParaRPr lang="en-US" sz="1600" dirty="0"/>
          </a:p>
        </p:txBody>
      </p:sp>
      <p:sp>
        <p:nvSpPr>
          <p:cNvPr id="14" name="Text 8"/>
          <p:cNvSpPr/>
          <p:nvPr>
            <p:custDataLst>
              <p:tags r:id="rId5"/>
            </p:custDataLst>
          </p:nvPr>
        </p:nvSpPr>
        <p:spPr>
          <a:xfrm>
            <a:off x="9214115" y="4445000"/>
            <a:ext cx="154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 输入正确密码</a:t>
            </a:r>
            <a:endParaRPr lang="en-US" sz="1600" dirty="0"/>
          </a:p>
        </p:txBody>
      </p:sp>
      <p:sp>
        <p:nvSpPr>
          <p:cNvPr id="15" name="Text 9"/>
          <p:cNvSpPr/>
          <p:nvPr>
            <p:custDataLst>
              <p:tags r:id="rId6"/>
            </p:custDataLst>
          </p:nvPr>
        </p:nvSpPr>
        <p:spPr>
          <a:xfrm>
            <a:off x="8790517" y="4749800"/>
            <a:ext cx="240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成功进入主页，后续访问正常</a:t>
            </a:r>
            <a:endParaRPr lang="en-US" sz="1600" dirty="0"/>
          </a:p>
        </p:txBody>
      </p:sp>
      <p:pic>
        <p:nvPicPr>
          <p:cNvPr id="2" name="图片 1" descr="1直接访问主页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" y="2717800"/>
            <a:ext cx="3515995" cy="1744980"/>
          </a:xfrm>
          <a:prstGeom prst="rect">
            <a:avLst/>
          </a:prstGeom>
        </p:spPr>
      </p:pic>
      <p:pic>
        <p:nvPicPr>
          <p:cNvPr id="16" name="图片 15" descr="2输入错误密码后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795" y="2717800"/>
            <a:ext cx="2915285" cy="1668145"/>
          </a:xfrm>
          <a:prstGeom prst="rect">
            <a:avLst/>
          </a:prstGeom>
        </p:spPr>
      </p:pic>
      <p:pic>
        <p:nvPicPr>
          <p:cNvPr id="17" name="图片 16" descr="3输入正确密码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1660" y="2717800"/>
            <a:ext cx="2847340" cy="16306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4000" y="1752600"/>
            <a:ext cx="5727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要点回顾与扩展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55600" y="261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5" name="Text 2"/>
          <p:cNvSpPr/>
          <p:nvPr/>
        </p:nvSpPr>
        <p:spPr>
          <a:xfrm>
            <a:off x="914400" y="2514600"/>
            <a:ext cx="4978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核心原理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14400" y="2819400"/>
            <a:ext cx="4965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利用 `HandlerInterceptor` 的 `preHandle` 方法作为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请求开关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，结合Session进行状态标记。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5600" y="363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8" name="Text 5"/>
          <p:cNvSpPr/>
          <p:nvPr/>
        </p:nvSpPr>
        <p:spPr>
          <a:xfrm>
            <a:off x="914400" y="3530600"/>
            <a:ext cx="4660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关键配置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14400" y="3835400"/>
            <a:ext cx="464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 `` 保证路径精准匹配，注意排除登录页与静态资源。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55600" y="439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1" name="Text 8"/>
          <p:cNvSpPr/>
          <p:nvPr/>
        </p:nvSpPr>
        <p:spPr>
          <a:xfrm>
            <a:off x="914400" y="4292600"/>
            <a:ext cx="4978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对比过滤器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14400" y="4597400"/>
            <a:ext cx="4965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拦截器更贴近Spring MVC生命周期，能直接操作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ModelAndView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96000" y="254000"/>
            <a:ext cx="0" cy="6350000"/>
          </a:xfrm>
          <a:prstGeom prst="line">
            <a:avLst/>
          </a:prstGeom>
          <a:noFill/>
          <a:ln w="25400">
            <a:solidFill>
              <a:srgbClr val="007BFF">
                <a:alpha val="50196"/>
              </a:srgbClr>
            </a:solidFill>
            <a:prstDash val="dash"/>
            <a:headEnd type="none"/>
            <a:tailEnd type="none"/>
          </a:ln>
        </p:spPr>
      </p:sp>
      <p:sp>
        <p:nvSpPr>
          <p:cNvPr id="14" name="Text 11"/>
          <p:cNvSpPr/>
          <p:nvPr/>
        </p:nvSpPr>
        <p:spPr>
          <a:xfrm>
            <a:off x="6426200" y="2006600"/>
            <a:ext cx="5664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应用场景扩展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26200" y="2616200"/>
            <a:ext cx="2654300" cy="1016000"/>
          </a:xfrm>
          <a:custGeom>
            <a:avLst/>
            <a:gdLst/>
            <a:ahLst/>
            <a:cxnLst/>
            <a:rect l="l" t="t" r="r" b="b"/>
            <a:pathLst>
              <a:path w="2654300" h="1016000">
                <a:moveTo>
                  <a:pt x="101600" y="0"/>
                </a:moveTo>
                <a:lnTo>
                  <a:pt x="2552700" y="0"/>
                </a:lnTo>
                <a:cubicBezTo>
                  <a:pt x="2608775" y="0"/>
                  <a:pt x="2654300" y="45525"/>
                  <a:pt x="2654300" y="101600"/>
                </a:cubicBezTo>
                <a:lnTo>
                  <a:pt x="2654300" y="914400"/>
                </a:lnTo>
                <a:cubicBezTo>
                  <a:pt x="2654300" y="970475"/>
                  <a:pt x="2608775" y="1016000"/>
                  <a:pt x="25527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7562850" y="28194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133350"/>
                </a:moveTo>
                <a:cubicBezTo>
                  <a:pt x="224670" y="133350"/>
                  <a:pt x="252413" y="105608"/>
                  <a:pt x="252413" y="71438"/>
                </a:cubicBezTo>
                <a:cubicBezTo>
                  <a:pt x="252413" y="37267"/>
                  <a:pt x="224670" y="9525"/>
                  <a:pt x="190500" y="9525"/>
                </a:cubicBezTo>
                <a:cubicBezTo>
                  <a:pt x="156330" y="9525"/>
                  <a:pt x="128588" y="37267"/>
                  <a:pt x="128588" y="71438"/>
                </a:cubicBezTo>
                <a:cubicBezTo>
                  <a:pt x="128588" y="105608"/>
                  <a:pt x="156330" y="133350"/>
                  <a:pt x="190500" y="133350"/>
                </a:cubicBezTo>
                <a:close/>
                <a:moveTo>
                  <a:pt x="57150" y="138113"/>
                </a:moveTo>
                <a:cubicBezTo>
                  <a:pt x="80806" y="138113"/>
                  <a:pt x="100013" y="118906"/>
                  <a:pt x="100013" y="95250"/>
                </a:cubicBezTo>
                <a:cubicBezTo>
                  <a:pt x="100013" y="71594"/>
                  <a:pt x="80806" y="52388"/>
                  <a:pt x="57150" y="52388"/>
                </a:cubicBezTo>
                <a:cubicBezTo>
                  <a:pt x="33494" y="52388"/>
                  <a:pt x="14288" y="71594"/>
                  <a:pt x="14288" y="95250"/>
                </a:cubicBezTo>
                <a:cubicBezTo>
                  <a:pt x="14288" y="118906"/>
                  <a:pt x="33494" y="138113"/>
                  <a:pt x="57150" y="138113"/>
                </a:cubicBezTo>
                <a:close/>
                <a:moveTo>
                  <a:pt x="0" y="247650"/>
                </a:moveTo>
                <a:lnTo>
                  <a:pt x="0" y="266700"/>
                </a:lnTo>
                <a:cubicBezTo>
                  <a:pt x="0" y="277237"/>
                  <a:pt x="8513" y="285750"/>
                  <a:pt x="19050" y="285750"/>
                </a:cubicBezTo>
                <a:lnTo>
                  <a:pt x="70664" y="285750"/>
                </a:lnTo>
                <a:cubicBezTo>
                  <a:pt x="68104" y="279916"/>
                  <a:pt x="66675" y="273487"/>
                  <a:pt x="66675" y="266700"/>
                </a:cubicBezTo>
                <a:lnTo>
                  <a:pt x="66675" y="257175"/>
                </a:lnTo>
                <a:cubicBezTo>
                  <a:pt x="66675" y="225504"/>
                  <a:pt x="78581" y="196572"/>
                  <a:pt x="98167" y="174665"/>
                </a:cubicBezTo>
                <a:cubicBezTo>
                  <a:pt x="91202" y="172581"/>
                  <a:pt x="83820" y="171450"/>
                  <a:pt x="76200" y="171450"/>
                </a:cubicBezTo>
                <a:cubicBezTo>
                  <a:pt x="34111" y="171450"/>
                  <a:pt x="0" y="205561"/>
                  <a:pt x="0" y="247650"/>
                </a:cubicBezTo>
                <a:close/>
                <a:moveTo>
                  <a:pt x="366712" y="95250"/>
                </a:moveTo>
                <a:cubicBezTo>
                  <a:pt x="366712" y="71594"/>
                  <a:pt x="347506" y="52388"/>
                  <a:pt x="323850" y="52388"/>
                </a:cubicBezTo>
                <a:cubicBezTo>
                  <a:pt x="300194" y="52388"/>
                  <a:pt x="280987" y="71594"/>
                  <a:pt x="280987" y="95250"/>
                </a:cubicBezTo>
                <a:cubicBezTo>
                  <a:pt x="280987" y="118906"/>
                  <a:pt x="300194" y="138113"/>
                  <a:pt x="323850" y="138113"/>
                </a:cubicBezTo>
                <a:cubicBezTo>
                  <a:pt x="347506" y="138113"/>
                  <a:pt x="366712" y="118906"/>
                  <a:pt x="366712" y="95250"/>
                </a:cubicBezTo>
                <a:close/>
                <a:moveTo>
                  <a:pt x="95250" y="257175"/>
                </a:moveTo>
                <a:lnTo>
                  <a:pt x="95250" y="266700"/>
                </a:lnTo>
                <a:cubicBezTo>
                  <a:pt x="95250" y="277237"/>
                  <a:pt x="103763" y="285750"/>
                  <a:pt x="114300" y="285750"/>
                </a:cubicBezTo>
                <a:lnTo>
                  <a:pt x="207645" y="285750"/>
                </a:lnTo>
                <a:cubicBezTo>
                  <a:pt x="203418" y="272891"/>
                  <a:pt x="203895" y="259318"/>
                  <a:pt x="214015" y="247650"/>
                </a:cubicBezTo>
                <a:cubicBezTo>
                  <a:pt x="205680" y="238006"/>
                  <a:pt x="201811" y="224016"/>
                  <a:pt x="207228" y="209967"/>
                </a:cubicBezTo>
                <a:cubicBezTo>
                  <a:pt x="211157" y="199787"/>
                  <a:pt x="216694" y="190262"/>
                  <a:pt x="223540" y="181808"/>
                </a:cubicBezTo>
                <a:cubicBezTo>
                  <a:pt x="226755" y="177879"/>
                  <a:pt x="230445" y="174843"/>
                  <a:pt x="234434" y="172641"/>
                </a:cubicBezTo>
                <a:cubicBezTo>
                  <a:pt x="221278" y="165795"/>
                  <a:pt x="206335" y="161925"/>
                  <a:pt x="190500" y="161925"/>
                </a:cubicBezTo>
                <a:cubicBezTo>
                  <a:pt x="137874" y="161925"/>
                  <a:pt x="95250" y="204549"/>
                  <a:pt x="95250" y="257175"/>
                </a:cubicBezTo>
                <a:close/>
                <a:moveTo>
                  <a:pt x="371832" y="230922"/>
                </a:moveTo>
                <a:cubicBezTo>
                  <a:pt x="375583" y="228779"/>
                  <a:pt x="377488" y="224314"/>
                  <a:pt x="375880" y="220206"/>
                </a:cubicBezTo>
                <a:cubicBezTo>
                  <a:pt x="373023" y="212824"/>
                  <a:pt x="369034" y="205859"/>
                  <a:pt x="364034" y="199727"/>
                </a:cubicBezTo>
                <a:cubicBezTo>
                  <a:pt x="361295" y="196334"/>
                  <a:pt x="356473" y="195739"/>
                  <a:pt x="352723" y="197941"/>
                </a:cubicBezTo>
                <a:cubicBezTo>
                  <a:pt x="339745" y="205442"/>
                  <a:pt x="323790" y="196275"/>
                  <a:pt x="323790" y="181213"/>
                </a:cubicBezTo>
                <a:cubicBezTo>
                  <a:pt x="323790" y="176867"/>
                  <a:pt x="320873" y="172998"/>
                  <a:pt x="316587" y="172343"/>
                </a:cubicBezTo>
                <a:cubicBezTo>
                  <a:pt x="308908" y="171152"/>
                  <a:pt x="300633" y="171152"/>
                  <a:pt x="292953" y="172343"/>
                </a:cubicBezTo>
                <a:cubicBezTo>
                  <a:pt x="288667" y="172998"/>
                  <a:pt x="285750" y="176867"/>
                  <a:pt x="285750" y="181213"/>
                </a:cubicBezTo>
                <a:cubicBezTo>
                  <a:pt x="285750" y="196215"/>
                  <a:pt x="269796" y="205442"/>
                  <a:pt x="256818" y="197941"/>
                </a:cubicBezTo>
                <a:cubicBezTo>
                  <a:pt x="253067" y="195798"/>
                  <a:pt x="248245" y="196394"/>
                  <a:pt x="245507" y="199727"/>
                </a:cubicBezTo>
                <a:cubicBezTo>
                  <a:pt x="240506" y="205859"/>
                  <a:pt x="236518" y="212824"/>
                  <a:pt x="233660" y="220206"/>
                </a:cubicBezTo>
                <a:cubicBezTo>
                  <a:pt x="232112" y="224254"/>
                  <a:pt x="233958" y="228719"/>
                  <a:pt x="237708" y="230862"/>
                </a:cubicBezTo>
                <a:cubicBezTo>
                  <a:pt x="250746" y="238363"/>
                  <a:pt x="250746" y="256758"/>
                  <a:pt x="237708" y="264319"/>
                </a:cubicBezTo>
                <a:cubicBezTo>
                  <a:pt x="233958" y="266462"/>
                  <a:pt x="232053" y="270927"/>
                  <a:pt x="233660" y="274975"/>
                </a:cubicBezTo>
                <a:cubicBezTo>
                  <a:pt x="236518" y="282357"/>
                  <a:pt x="240506" y="289322"/>
                  <a:pt x="245507" y="295454"/>
                </a:cubicBezTo>
                <a:cubicBezTo>
                  <a:pt x="248245" y="298847"/>
                  <a:pt x="253067" y="299442"/>
                  <a:pt x="256818" y="297240"/>
                </a:cubicBezTo>
                <a:cubicBezTo>
                  <a:pt x="269796" y="289739"/>
                  <a:pt x="285750" y="298966"/>
                  <a:pt x="285750" y="313968"/>
                </a:cubicBezTo>
                <a:cubicBezTo>
                  <a:pt x="285750" y="318314"/>
                  <a:pt x="288667" y="322183"/>
                  <a:pt x="292953" y="322838"/>
                </a:cubicBezTo>
                <a:cubicBezTo>
                  <a:pt x="300633" y="324029"/>
                  <a:pt x="308908" y="324029"/>
                  <a:pt x="316587" y="322838"/>
                </a:cubicBezTo>
                <a:cubicBezTo>
                  <a:pt x="320873" y="322183"/>
                  <a:pt x="323790" y="318314"/>
                  <a:pt x="323790" y="313968"/>
                </a:cubicBezTo>
                <a:cubicBezTo>
                  <a:pt x="323790" y="298966"/>
                  <a:pt x="339745" y="289739"/>
                  <a:pt x="352723" y="297240"/>
                </a:cubicBezTo>
                <a:cubicBezTo>
                  <a:pt x="356473" y="299383"/>
                  <a:pt x="361295" y="298787"/>
                  <a:pt x="364034" y="295454"/>
                </a:cubicBezTo>
                <a:cubicBezTo>
                  <a:pt x="369034" y="289322"/>
                  <a:pt x="373023" y="282357"/>
                  <a:pt x="375880" y="274975"/>
                </a:cubicBezTo>
                <a:cubicBezTo>
                  <a:pt x="377428" y="270927"/>
                  <a:pt x="375583" y="266462"/>
                  <a:pt x="371832" y="264319"/>
                </a:cubicBezTo>
                <a:cubicBezTo>
                  <a:pt x="358795" y="256818"/>
                  <a:pt x="358795" y="238423"/>
                  <a:pt x="371832" y="230862"/>
                </a:cubicBezTo>
                <a:close/>
                <a:moveTo>
                  <a:pt x="280987" y="247650"/>
                </a:moveTo>
                <a:cubicBezTo>
                  <a:pt x="280987" y="234508"/>
                  <a:pt x="291658" y="223838"/>
                  <a:pt x="304800" y="223838"/>
                </a:cubicBezTo>
                <a:cubicBezTo>
                  <a:pt x="317942" y="223838"/>
                  <a:pt x="328613" y="234508"/>
                  <a:pt x="328613" y="247650"/>
                </a:cubicBezTo>
                <a:cubicBezTo>
                  <a:pt x="328613" y="260792"/>
                  <a:pt x="317942" y="271463"/>
                  <a:pt x="304800" y="271463"/>
                </a:cubicBezTo>
                <a:cubicBezTo>
                  <a:pt x="291658" y="271463"/>
                  <a:pt x="280987" y="260792"/>
                  <a:pt x="280987" y="24765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17" name="Text 14"/>
          <p:cNvSpPr/>
          <p:nvPr/>
        </p:nvSpPr>
        <p:spPr>
          <a:xfrm>
            <a:off x="6534150" y="3225800"/>
            <a:ext cx="2438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角色鉴权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9283700" y="2616200"/>
            <a:ext cx="2654300" cy="1016000"/>
          </a:xfrm>
          <a:custGeom>
            <a:avLst/>
            <a:gdLst/>
            <a:ahLst/>
            <a:cxnLst/>
            <a:rect l="l" t="t" r="r" b="b"/>
            <a:pathLst>
              <a:path w="2654300" h="1016000">
                <a:moveTo>
                  <a:pt x="101600" y="0"/>
                </a:moveTo>
                <a:lnTo>
                  <a:pt x="2552700" y="0"/>
                </a:lnTo>
                <a:cubicBezTo>
                  <a:pt x="2608775" y="0"/>
                  <a:pt x="2654300" y="45525"/>
                  <a:pt x="2654300" y="101600"/>
                </a:cubicBezTo>
                <a:lnTo>
                  <a:pt x="2654300" y="914400"/>
                </a:lnTo>
                <a:cubicBezTo>
                  <a:pt x="2654300" y="970475"/>
                  <a:pt x="2608775" y="1016000"/>
                  <a:pt x="25527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19" name="Shape 16"/>
          <p:cNvSpPr/>
          <p:nvPr/>
        </p:nvSpPr>
        <p:spPr>
          <a:xfrm>
            <a:off x="10458450" y="281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0056B3"/>
          </a:solidFill>
        </p:spPr>
      </p:sp>
      <p:sp>
        <p:nvSpPr>
          <p:cNvPr id="20" name="Text 17"/>
          <p:cNvSpPr/>
          <p:nvPr/>
        </p:nvSpPr>
        <p:spPr>
          <a:xfrm>
            <a:off x="9391650" y="3225800"/>
            <a:ext cx="2438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API耗时统计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426200" y="3835400"/>
            <a:ext cx="2654300" cy="1016000"/>
          </a:xfrm>
          <a:custGeom>
            <a:avLst/>
            <a:gdLst/>
            <a:ahLst/>
            <a:cxnLst/>
            <a:rect l="l" t="t" r="r" b="b"/>
            <a:pathLst>
              <a:path w="2654300" h="1016000">
                <a:moveTo>
                  <a:pt x="101600" y="0"/>
                </a:moveTo>
                <a:lnTo>
                  <a:pt x="2552700" y="0"/>
                </a:lnTo>
                <a:cubicBezTo>
                  <a:pt x="2608775" y="0"/>
                  <a:pt x="2654300" y="45525"/>
                  <a:pt x="2654300" y="101600"/>
                </a:cubicBezTo>
                <a:lnTo>
                  <a:pt x="2654300" y="914400"/>
                </a:lnTo>
                <a:cubicBezTo>
                  <a:pt x="2654300" y="970475"/>
                  <a:pt x="2608775" y="1016000"/>
                  <a:pt x="25527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22" name="Shape 19"/>
          <p:cNvSpPr/>
          <p:nvPr/>
        </p:nvSpPr>
        <p:spPr>
          <a:xfrm>
            <a:off x="7639050" y="4038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76200" y="57150"/>
                </a:moveTo>
                <a:lnTo>
                  <a:pt x="76200" y="95250"/>
                </a:lnTo>
                <a:lnTo>
                  <a:pt x="152400" y="95250"/>
                </a:lnTo>
                <a:lnTo>
                  <a:pt x="152400" y="57150"/>
                </a:lnTo>
                <a:cubicBezTo>
                  <a:pt x="152400" y="36135"/>
                  <a:pt x="135315" y="19050"/>
                  <a:pt x="114300" y="19050"/>
                </a:cubicBezTo>
                <a:cubicBezTo>
                  <a:pt x="93285" y="19050"/>
                  <a:pt x="76200" y="36135"/>
                  <a:pt x="76200" y="57150"/>
                </a:cubicBezTo>
                <a:close/>
                <a:moveTo>
                  <a:pt x="38100" y="95250"/>
                </a:moveTo>
                <a:lnTo>
                  <a:pt x="38100" y="57150"/>
                </a:lnTo>
                <a:cubicBezTo>
                  <a:pt x="38100" y="15061"/>
                  <a:pt x="72211" y="-19050"/>
                  <a:pt x="114300" y="-19050"/>
                </a:cubicBezTo>
                <a:cubicBezTo>
                  <a:pt x="156389" y="-19050"/>
                  <a:pt x="190500" y="15061"/>
                  <a:pt x="190500" y="57150"/>
                </a:cubicBezTo>
                <a:lnTo>
                  <a:pt x="190500" y="95250"/>
                </a:lnTo>
                <a:cubicBezTo>
                  <a:pt x="211515" y="95250"/>
                  <a:pt x="228600" y="112335"/>
                  <a:pt x="228600" y="13335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133350"/>
                </a:lnTo>
                <a:cubicBezTo>
                  <a:pt x="0" y="112335"/>
                  <a:pt x="17085" y="95250"/>
                  <a:pt x="38100" y="9525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23" name="Text 20"/>
          <p:cNvSpPr/>
          <p:nvPr/>
        </p:nvSpPr>
        <p:spPr>
          <a:xfrm>
            <a:off x="6534150" y="4445000"/>
            <a:ext cx="2438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防重复提交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283700" y="3835400"/>
            <a:ext cx="2654300" cy="1016000"/>
          </a:xfrm>
          <a:custGeom>
            <a:avLst/>
            <a:gdLst/>
            <a:ahLst/>
            <a:cxnLst/>
            <a:rect l="l" t="t" r="r" b="b"/>
            <a:pathLst>
              <a:path w="2654300" h="1016000">
                <a:moveTo>
                  <a:pt x="101600" y="0"/>
                </a:moveTo>
                <a:lnTo>
                  <a:pt x="2552700" y="0"/>
                </a:lnTo>
                <a:cubicBezTo>
                  <a:pt x="2608775" y="0"/>
                  <a:pt x="2654300" y="45525"/>
                  <a:pt x="2654300" y="101600"/>
                </a:cubicBezTo>
                <a:lnTo>
                  <a:pt x="2654300" y="914400"/>
                </a:lnTo>
                <a:cubicBezTo>
                  <a:pt x="2654300" y="970475"/>
                  <a:pt x="2608775" y="1016000"/>
                  <a:pt x="25527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25" name="Shape 22"/>
          <p:cNvSpPr/>
          <p:nvPr/>
        </p:nvSpPr>
        <p:spPr>
          <a:xfrm>
            <a:off x="10458450" y="4038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0056B3"/>
          </a:solidFill>
        </p:spPr>
      </p:sp>
      <p:sp>
        <p:nvSpPr>
          <p:cNvPr id="26" name="Text 23"/>
          <p:cNvSpPr/>
          <p:nvPr/>
        </p:nvSpPr>
        <p:spPr>
          <a:xfrm>
            <a:off x="9391650" y="4445000"/>
            <a:ext cx="2438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国际化处理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1854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答疑与思考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38200" y="2717800"/>
            <a:ext cx="4673600" cy="2286000"/>
          </a:xfrm>
          <a:custGeom>
            <a:avLst/>
            <a:gdLst/>
            <a:ahLst/>
            <a:cxnLst/>
            <a:rect l="l" t="t" r="r" b="b"/>
            <a:pathLst>
              <a:path w="4673600" h="2286000">
                <a:moveTo>
                  <a:pt x="152408" y="0"/>
                </a:moveTo>
                <a:lnTo>
                  <a:pt x="4521192" y="0"/>
                </a:lnTo>
                <a:cubicBezTo>
                  <a:pt x="4605365" y="0"/>
                  <a:pt x="4673600" y="68235"/>
                  <a:pt x="4673600" y="152408"/>
                </a:cubicBezTo>
                <a:lnTo>
                  <a:pt x="4673600" y="2133592"/>
                </a:lnTo>
                <a:cubicBezTo>
                  <a:pt x="4673600" y="2217765"/>
                  <a:pt x="4605365" y="2286000"/>
                  <a:pt x="4521192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007BFF">
              <a:alpha val="5098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209675" y="3086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190500" y="130969"/>
                </a:moveTo>
                <a:cubicBezTo>
                  <a:pt x="177329" y="130969"/>
                  <a:pt x="166688" y="141610"/>
                  <a:pt x="166688" y="154781"/>
                </a:cubicBezTo>
                <a:cubicBezTo>
                  <a:pt x="166688" y="164678"/>
                  <a:pt x="158725" y="172641"/>
                  <a:pt x="148828" y="172641"/>
                </a:cubicBezTo>
                <a:cubicBezTo>
                  <a:pt x="138931" y="172641"/>
                  <a:pt x="130969" y="164678"/>
                  <a:pt x="130969" y="154781"/>
                </a:cubicBezTo>
                <a:cubicBezTo>
                  <a:pt x="130969" y="121890"/>
                  <a:pt x="157609" y="95250"/>
                  <a:pt x="190500" y="95250"/>
                </a:cubicBezTo>
                <a:cubicBezTo>
                  <a:pt x="223391" y="95250"/>
                  <a:pt x="250031" y="121890"/>
                  <a:pt x="250031" y="154781"/>
                </a:cubicBezTo>
                <a:cubicBezTo>
                  <a:pt x="250031" y="189905"/>
                  <a:pt x="223242" y="204787"/>
                  <a:pt x="208359" y="210220"/>
                </a:cubicBezTo>
                <a:lnTo>
                  <a:pt x="208359" y="213047"/>
                </a:lnTo>
                <a:cubicBezTo>
                  <a:pt x="208359" y="222945"/>
                  <a:pt x="200397" y="230907"/>
                  <a:pt x="190500" y="230907"/>
                </a:cubicBezTo>
                <a:cubicBezTo>
                  <a:pt x="180603" y="230907"/>
                  <a:pt x="172641" y="222945"/>
                  <a:pt x="172641" y="213047"/>
                </a:cubicBezTo>
                <a:lnTo>
                  <a:pt x="172641" y="207020"/>
                </a:lnTo>
                <a:cubicBezTo>
                  <a:pt x="172641" y="191765"/>
                  <a:pt x="183654" y="180826"/>
                  <a:pt x="195039" y="177105"/>
                </a:cubicBezTo>
                <a:cubicBezTo>
                  <a:pt x="199802" y="175543"/>
                  <a:pt x="204862" y="173013"/>
                  <a:pt x="208583" y="169441"/>
                </a:cubicBezTo>
                <a:cubicBezTo>
                  <a:pt x="211782" y="166315"/>
                  <a:pt x="214313" y="161999"/>
                  <a:pt x="214313" y="154856"/>
                </a:cubicBezTo>
                <a:cubicBezTo>
                  <a:pt x="214313" y="141684"/>
                  <a:pt x="203671" y="131043"/>
                  <a:pt x="190500" y="131043"/>
                </a:cubicBezTo>
                <a:close/>
                <a:moveTo>
                  <a:pt x="166688" y="273844"/>
                </a:moveTo>
                <a:cubicBezTo>
                  <a:pt x="166688" y="260701"/>
                  <a:pt x="177358" y="250031"/>
                  <a:pt x="190500" y="250031"/>
                </a:cubicBezTo>
                <a:cubicBezTo>
                  <a:pt x="203642" y="250031"/>
                  <a:pt x="214313" y="260701"/>
                  <a:pt x="214313" y="273844"/>
                </a:cubicBezTo>
                <a:cubicBezTo>
                  <a:pt x="214313" y="286986"/>
                  <a:pt x="203642" y="297656"/>
                  <a:pt x="190500" y="297656"/>
                </a:cubicBezTo>
                <a:cubicBezTo>
                  <a:pt x="177358" y="297656"/>
                  <a:pt x="166688" y="286986"/>
                  <a:pt x="166688" y="273844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6" name="Text 3"/>
          <p:cNvSpPr/>
          <p:nvPr/>
        </p:nvSpPr>
        <p:spPr>
          <a:xfrm>
            <a:off x="1803400" y="3098800"/>
            <a:ext cx="2501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Q: 拦截器 vs 过滤器?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43000" y="3683000"/>
            <a:ext cx="41529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拦截器是Spring MVC组件，能访问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Handler和Model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，在请求处理流程中更靠后；而过滤器是Servlet组件，更底层，对所有请求（包括静态资源）都生效。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680200" y="2717800"/>
            <a:ext cx="4673600" cy="2032000"/>
          </a:xfrm>
          <a:custGeom>
            <a:avLst/>
            <a:gdLst/>
            <a:ahLst/>
            <a:cxnLst/>
            <a:rect l="l" t="t" r="r" b="b"/>
            <a:pathLst>
              <a:path w="4673600" h="2032000">
                <a:moveTo>
                  <a:pt x="152400" y="0"/>
                </a:moveTo>
                <a:lnTo>
                  <a:pt x="4521200" y="0"/>
                </a:lnTo>
                <a:cubicBezTo>
                  <a:pt x="4605312" y="0"/>
                  <a:pt x="4673600" y="68288"/>
                  <a:pt x="4673600" y="152400"/>
                </a:cubicBezTo>
                <a:lnTo>
                  <a:pt x="4673600" y="1879600"/>
                </a:lnTo>
                <a:cubicBezTo>
                  <a:pt x="4673600" y="1963712"/>
                  <a:pt x="4605312" y="2032000"/>
                  <a:pt x="4521200" y="2032000"/>
                </a:cubicBezTo>
                <a:lnTo>
                  <a:pt x="152400" y="2032000"/>
                </a:lnTo>
                <a:cubicBezTo>
                  <a:pt x="68288" y="2032000"/>
                  <a:pt x="0" y="1963712"/>
                  <a:pt x="0" y="187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56B3">
              <a:alpha val="5098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7099300" y="3086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10" name="Text 7"/>
          <p:cNvSpPr/>
          <p:nvPr/>
        </p:nvSpPr>
        <p:spPr>
          <a:xfrm>
            <a:off x="7645400" y="3098800"/>
            <a:ext cx="2628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思考: 分布式Session?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985000" y="3683000"/>
            <a:ext cx="41529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在集群环境下，可将Session存入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Redis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等中间件，实现登录状态共享。同时，可将权限数据缓存，减少重复查询数据库，提升性能。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10-09-16:35:24-d3jn7j0s8jdo4os5div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71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439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拦截器核心概念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0855" y="1600200"/>
            <a:ext cx="3941445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36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什么是Spring MVC拦截器？</a:t>
            </a:r>
            <a:endParaRPr lang="en-US" sz="3600" b="1" dirty="0">
              <a:solidFill>
                <a:srgbClr val="007BF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3175000"/>
            <a:ext cx="4470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一种用于在请求处理流程中</a:t>
            </a:r>
            <a:r>
              <a:rPr lang="en-US" sz="1600" dirty="0">
                <a:solidFill>
                  <a:srgbClr val="333333"/>
                </a:solidFill>
                <a:highlight>
                  <a:srgbClr val="FFC107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横插逻辑 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的插件机制，实现关注点分离。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927600" y="1600200"/>
            <a:ext cx="3403600" cy="1168400"/>
          </a:xfrm>
          <a:custGeom>
            <a:avLst/>
            <a:gdLst/>
            <a:ahLst/>
            <a:cxnLst/>
            <a:rect l="l" t="t" r="r" b="b"/>
            <a:pathLst>
              <a:path w="3403600" h="1168400">
                <a:moveTo>
                  <a:pt x="101604" y="0"/>
                </a:moveTo>
                <a:lnTo>
                  <a:pt x="3301996" y="0"/>
                </a:lnTo>
                <a:cubicBezTo>
                  <a:pt x="3358110" y="0"/>
                  <a:pt x="3403600" y="45490"/>
                  <a:pt x="3403600" y="101604"/>
                </a:cubicBezTo>
                <a:lnTo>
                  <a:pt x="3403600" y="1066796"/>
                </a:lnTo>
                <a:cubicBezTo>
                  <a:pt x="3403600" y="1122910"/>
                  <a:pt x="3358110" y="1168400"/>
                  <a:pt x="3301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5162550" y="1854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176927" y="304800"/>
                </a:lnTo>
                <a:cubicBezTo>
                  <a:pt x="155377" y="279440"/>
                  <a:pt x="142875" y="246757"/>
                  <a:pt x="142875" y="212169"/>
                </a:cubicBezTo>
                <a:lnTo>
                  <a:pt x="142875" y="193655"/>
                </a:lnTo>
                <a:cubicBezTo>
                  <a:pt x="142875" y="189309"/>
                  <a:pt x="143470" y="185023"/>
                  <a:pt x="144601" y="180975"/>
                </a:cubicBezTo>
                <a:lnTo>
                  <a:pt x="115669" y="180975"/>
                </a:lnTo>
                <a:close/>
                <a:moveTo>
                  <a:pt x="265093" y="290810"/>
                </a:moveTo>
                <a:lnTo>
                  <a:pt x="257175" y="294561"/>
                </a:lnTo>
                <a:lnTo>
                  <a:pt x="257175" y="182582"/>
                </a:lnTo>
                <a:lnTo>
                  <a:pt x="314325" y="201632"/>
                </a:lnTo>
                <a:lnTo>
                  <a:pt x="314325" y="213300"/>
                </a:lnTo>
                <a:cubicBezTo>
                  <a:pt x="314325" y="246519"/>
                  <a:pt x="295156" y="276701"/>
                  <a:pt x="265093" y="290870"/>
                </a:cubicBezTo>
                <a:close/>
                <a:moveTo>
                  <a:pt x="251162" y="154484"/>
                </a:moveTo>
                <a:lnTo>
                  <a:pt x="184487" y="176689"/>
                </a:lnTo>
                <a:cubicBezTo>
                  <a:pt x="176689" y="179308"/>
                  <a:pt x="171450" y="186571"/>
                  <a:pt x="171450" y="194786"/>
                </a:cubicBezTo>
                <a:lnTo>
                  <a:pt x="171450" y="213300"/>
                </a:lnTo>
                <a:cubicBezTo>
                  <a:pt x="171450" y="257592"/>
                  <a:pt x="197048" y="297894"/>
                  <a:pt x="237053" y="316706"/>
                </a:cubicBezTo>
                <a:lnTo>
                  <a:pt x="248067" y="321885"/>
                </a:lnTo>
                <a:cubicBezTo>
                  <a:pt x="250924" y="323195"/>
                  <a:pt x="254020" y="323910"/>
                  <a:pt x="257115" y="323910"/>
                </a:cubicBezTo>
                <a:cubicBezTo>
                  <a:pt x="260211" y="323910"/>
                  <a:pt x="263366" y="323195"/>
                  <a:pt x="266164" y="321885"/>
                </a:cubicBezTo>
                <a:lnTo>
                  <a:pt x="277178" y="316706"/>
                </a:lnTo>
                <a:cubicBezTo>
                  <a:pt x="317302" y="297835"/>
                  <a:pt x="342900" y="257532"/>
                  <a:pt x="342900" y="213241"/>
                </a:cubicBezTo>
                <a:lnTo>
                  <a:pt x="342900" y="194727"/>
                </a:lnTo>
                <a:cubicBezTo>
                  <a:pt x="342900" y="186511"/>
                  <a:pt x="337661" y="179249"/>
                  <a:pt x="329863" y="176629"/>
                </a:cubicBezTo>
                <a:lnTo>
                  <a:pt x="263188" y="154424"/>
                </a:lnTo>
                <a:cubicBezTo>
                  <a:pt x="259259" y="153114"/>
                  <a:pt x="255032" y="153114"/>
                  <a:pt x="251162" y="154424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7" name="Text 4"/>
          <p:cNvSpPr/>
          <p:nvPr/>
        </p:nvSpPr>
        <p:spPr>
          <a:xfrm>
            <a:off x="5638800" y="18288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权限校验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130800" y="2311400"/>
            <a:ext cx="308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核心应用场景，如登录状态检查。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534400" y="1600200"/>
            <a:ext cx="3403600" cy="1168400"/>
          </a:xfrm>
          <a:custGeom>
            <a:avLst/>
            <a:gdLst/>
            <a:ahLst/>
            <a:cxnLst/>
            <a:rect l="l" t="t" r="r" b="b"/>
            <a:pathLst>
              <a:path w="3403600" h="1168400">
                <a:moveTo>
                  <a:pt x="101604" y="0"/>
                </a:moveTo>
                <a:lnTo>
                  <a:pt x="3301996" y="0"/>
                </a:lnTo>
                <a:cubicBezTo>
                  <a:pt x="3358110" y="0"/>
                  <a:pt x="3403600" y="45490"/>
                  <a:pt x="3403600" y="101604"/>
                </a:cubicBezTo>
                <a:lnTo>
                  <a:pt x="3403600" y="1066796"/>
                </a:lnTo>
                <a:cubicBezTo>
                  <a:pt x="3403600" y="1122910"/>
                  <a:pt x="3358110" y="1168400"/>
                  <a:pt x="3301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0" name="Shape 7"/>
          <p:cNvSpPr/>
          <p:nvPr/>
        </p:nvSpPr>
        <p:spPr>
          <a:xfrm>
            <a:off x="8826500" y="1854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007BFF"/>
          </a:solidFill>
        </p:spPr>
      </p:sp>
      <p:sp>
        <p:nvSpPr>
          <p:cNvPr id="11" name="Text 8"/>
          <p:cNvSpPr/>
          <p:nvPr/>
        </p:nvSpPr>
        <p:spPr>
          <a:xfrm>
            <a:off x="9245600" y="18288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日志记录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737600" y="2311400"/>
            <a:ext cx="308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记录请求信息，用于审计或监控。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927600" y="2971800"/>
            <a:ext cx="3403600" cy="1168400"/>
          </a:xfrm>
          <a:custGeom>
            <a:avLst/>
            <a:gdLst/>
            <a:ahLst/>
            <a:cxnLst/>
            <a:rect l="l" t="t" r="r" b="b"/>
            <a:pathLst>
              <a:path w="3403600" h="1168400">
                <a:moveTo>
                  <a:pt x="101604" y="0"/>
                </a:moveTo>
                <a:lnTo>
                  <a:pt x="3301996" y="0"/>
                </a:lnTo>
                <a:cubicBezTo>
                  <a:pt x="3358110" y="0"/>
                  <a:pt x="3403600" y="45490"/>
                  <a:pt x="3403600" y="101604"/>
                </a:cubicBezTo>
                <a:lnTo>
                  <a:pt x="3403600" y="1066796"/>
                </a:lnTo>
                <a:cubicBezTo>
                  <a:pt x="3403600" y="1122910"/>
                  <a:pt x="3358110" y="1168400"/>
                  <a:pt x="3301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4" name="Shape 11"/>
          <p:cNvSpPr/>
          <p:nvPr/>
        </p:nvSpPr>
        <p:spPr>
          <a:xfrm>
            <a:off x="5200650" y="3225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00310" y="0"/>
                </a:moveTo>
                <a:cubicBezTo>
                  <a:pt x="92393" y="0"/>
                  <a:pt x="86023" y="6370"/>
                  <a:pt x="86023" y="14288"/>
                </a:cubicBezTo>
                <a:cubicBezTo>
                  <a:pt x="86023" y="22205"/>
                  <a:pt x="92393" y="28575"/>
                  <a:pt x="100310" y="28575"/>
                </a:cubicBezTo>
                <a:lnTo>
                  <a:pt x="119360" y="28575"/>
                </a:lnTo>
                <a:lnTo>
                  <a:pt x="119360" y="43636"/>
                </a:lnTo>
                <a:cubicBezTo>
                  <a:pt x="55066" y="50721"/>
                  <a:pt x="5060" y="105251"/>
                  <a:pt x="5060" y="171450"/>
                </a:cubicBezTo>
                <a:cubicBezTo>
                  <a:pt x="5060" y="242471"/>
                  <a:pt x="62627" y="300038"/>
                  <a:pt x="133648" y="300038"/>
                </a:cubicBezTo>
                <a:cubicBezTo>
                  <a:pt x="204668" y="300038"/>
                  <a:pt x="262235" y="242471"/>
                  <a:pt x="262235" y="171450"/>
                </a:cubicBezTo>
                <a:cubicBezTo>
                  <a:pt x="262235" y="147757"/>
                  <a:pt x="255806" y="125551"/>
                  <a:pt x="244614" y="106442"/>
                </a:cubicBezTo>
                <a:lnTo>
                  <a:pt x="261402" y="89654"/>
                </a:lnTo>
                <a:cubicBezTo>
                  <a:pt x="268843" y="82213"/>
                  <a:pt x="268843" y="70128"/>
                  <a:pt x="261402" y="62686"/>
                </a:cubicBezTo>
                <a:cubicBezTo>
                  <a:pt x="253960" y="55245"/>
                  <a:pt x="241875" y="55245"/>
                  <a:pt x="234434" y="62686"/>
                </a:cubicBezTo>
                <a:lnTo>
                  <a:pt x="220504" y="76617"/>
                </a:lnTo>
                <a:cubicBezTo>
                  <a:pt x="200918" y="58638"/>
                  <a:pt x="175736" y="46673"/>
                  <a:pt x="147876" y="43577"/>
                </a:cubicBezTo>
                <a:lnTo>
                  <a:pt x="147876" y="28515"/>
                </a:lnTo>
                <a:lnTo>
                  <a:pt x="166926" y="28515"/>
                </a:lnTo>
                <a:cubicBezTo>
                  <a:pt x="174843" y="28515"/>
                  <a:pt x="181213" y="22146"/>
                  <a:pt x="181213" y="14228"/>
                </a:cubicBezTo>
                <a:cubicBezTo>
                  <a:pt x="181213" y="6310"/>
                  <a:pt x="174843" y="-60"/>
                  <a:pt x="166926" y="-60"/>
                </a:cubicBezTo>
                <a:lnTo>
                  <a:pt x="100251" y="-60"/>
                </a:lnTo>
                <a:close/>
                <a:moveTo>
                  <a:pt x="147935" y="109537"/>
                </a:moveTo>
                <a:lnTo>
                  <a:pt x="147935" y="171450"/>
                </a:lnTo>
                <a:cubicBezTo>
                  <a:pt x="147935" y="179368"/>
                  <a:pt x="141565" y="185738"/>
                  <a:pt x="133648" y="185738"/>
                </a:cubicBezTo>
                <a:cubicBezTo>
                  <a:pt x="125730" y="185738"/>
                  <a:pt x="119360" y="179368"/>
                  <a:pt x="119360" y="171450"/>
                </a:cubicBezTo>
                <a:lnTo>
                  <a:pt x="119360" y="109537"/>
                </a:lnTo>
                <a:cubicBezTo>
                  <a:pt x="119360" y="101620"/>
                  <a:pt x="125730" y="95250"/>
                  <a:pt x="133648" y="95250"/>
                </a:cubicBezTo>
                <a:cubicBezTo>
                  <a:pt x="141565" y="95250"/>
                  <a:pt x="147935" y="101620"/>
                  <a:pt x="147935" y="109537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5" name="Text 12"/>
          <p:cNvSpPr/>
          <p:nvPr/>
        </p:nvSpPr>
        <p:spPr>
          <a:xfrm>
            <a:off x="5638800" y="32004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性能监控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130800" y="3683000"/>
            <a:ext cx="308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统计请求处理时间，定位性能瓶颈。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534400" y="2971800"/>
            <a:ext cx="3403600" cy="1168400"/>
          </a:xfrm>
          <a:custGeom>
            <a:avLst/>
            <a:gdLst/>
            <a:ahLst/>
            <a:cxnLst/>
            <a:rect l="l" t="t" r="r" b="b"/>
            <a:pathLst>
              <a:path w="3403600" h="1168400">
                <a:moveTo>
                  <a:pt x="101604" y="0"/>
                </a:moveTo>
                <a:lnTo>
                  <a:pt x="3301996" y="0"/>
                </a:lnTo>
                <a:cubicBezTo>
                  <a:pt x="3358110" y="0"/>
                  <a:pt x="3403600" y="45490"/>
                  <a:pt x="3403600" y="101604"/>
                </a:cubicBezTo>
                <a:lnTo>
                  <a:pt x="3403600" y="1066796"/>
                </a:lnTo>
                <a:cubicBezTo>
                  <a:pt x="3403600" y="1122910"/>
                  <a:pt x="3358110" y="1168400"/>
                  <a:pt x="3301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8" name="Shape 15"/>
          <p:cNvSpPr/>
          <p:nvPr/>
        </p:nvSpPr>
        <p:spPr>
          <a:xfrm>
            <a:off x="8750300" y="3225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9" name="Text 16"/>
          <p:cNvSpPr/>
          <p:nvPr/>
        </p:nvSpPr>
        <p:spPr>
          <a:xfrm>
            <a:off x="9245600" y="32004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通用逻辑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737600" y="3683000"/>
            <a:ext cx="308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统一处理如字符编码、参数验证等。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99820" y="4991100"/>
            <a:ext cx="9780905" cy="1263015"/>
          </a:xfrm>
          <a:custGeom>
            <a:avLst/>
            <a:gdLst/>
            <a:ahLst/>
            <a:cxnLst/>
            <a:rect l="l" t="t" r="r" b="b"/>
            <a:pathLst>
              <a:path w="11684000" h="8128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711200"/>
                </a:lnTo>
                <a:cubicBezTo>
                  <a:pt x="11684000" y="767275"/>
                  <a:pt x="11638475" y="812800"/>
                  <a:pt x="1158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22" name="Shape 19"/>
          <p:cNvSpPr/>
          <p:nvPr/>
        </p:nvSpPr>
        <p:spPr>
          <a:xfrm>
            <a:off x="1358239" y="525272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23" name="Text 20"/>
          <p:cNvSpPr/>
          <p:nvPr/>
        </p:nvSpPr>
        <p:spPr>
          <a:xfrm>
            <a:off x="1713865" y="5143500"/>
            <a:ext cx="9019540" cy="777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类比理解：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如同火车站的安检口，在乘客进站前（preHandle）检查车票，出站后（afterCompletion）清理垃圾，是保障站点安全、维护秩序的</a:t>
            </a:r>
            <a:r>
              <a:rPr lang="en-US" sz="16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“全局关卡”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8636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HandlerInterceptor 核心三方法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898015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07BFF">
              <a:alpha val="30196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1506643" y="351853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7B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21335" y="3251200"/>
            <a:ext cx="3898900" cy="1574800"/>
          </a:xfrm>
          <a:custGeom>
            <a:avLst/>
            <a:gdLst/>
            <a:ahLst/>
            <a:cxnLst/>
            <a:rect l="l" t="t" r="r" b="b"/>
            <a:pathLst>
              <a:path w="3898900" h="1574800">
                <a:moveTo>
                  <a:pt x="101606" y="0"/>
                </a:moveTo>
                <a:lnTo>
                  <a:pt x="3797294" y="0"/>
                </a:lnTo>
                <a:cubicBezTo>
                  <a:pt x="3853409" y="0"/>
                  <a:pt x="3898900" y="45491"/>
                  <a:pt x="3898900" y="101606"/>
                </a:cubicBezTo>
                <a:lnTo>
                  <a:pt x="3898900" y="1473194"/>
                </a:lnTo>
                <a:cubicBezTo>
                  <a:pt x="3898900" y="1529309"/>
                  <a:pt x="3853409" y="1574800"/>
                  <a:pt x="37972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661035" y="3366135"/>
            <a:ext cx="3619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preHandle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68325" y="3843020"/>
            <a:ext cx="3581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Controller方法返回boolean：true放行, false拦截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68325" y="4472305"/>
            <a:ext cx="35687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核心方法，用于</a:t>
            </a:r>
            <a:r>
              <a:rPr lang="en-US" sz="12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权限判断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63235" y="355727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869815" y="3200400"/>
            <a:ext cx="2832100" cy="1625600"/>
          </a:xfrm>
          <a:custGeom>
            <a:avLst/>
            <a:gdLst/>
            <a:ahLst/>
            <a:cxnLst/>
            <a:rect l="l" t="t" r="r" b="b"/>
            <a:pathLst>
              <a:path w="2832100" h="1625600">
                <a:moveTo>
                  <a:pt x="101600" y="0"/>
                </a:moveTo>
                <a:lnTo>
                  <a:pt x="2730500" y="0"/>
                </a:lnTo>
                <a:cubicBezTo>
                  <a:pt x="2786575" y="0"/>
                  <a:pt x="2832100" y="45525"/>
                  <a:pt x="2832100" y="101600"/>
                </a:cubicBezTo>
                <a:lnTo>
                  <a:pt x="2832100" y="1524000"/>
                </a:lnTo>
                <a:cubicBezTo>
                  <a:pt x="2832100" y="1580075"/>
                  <a:pt x="2786575" y="1625600"/>
                  <a:pt x="27305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5409565" y="3403600"/>
            <a:ext cx="225615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postHandle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028565" y="3843020"/>
            <a:ext cx="2514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Controller方法后, </a:t>
            </a:r>
            <a:r>
              <a:rPr lang="en-US" sz="1400" b="1" dirty="0">
                <a:solidFill>
                  <a:srgbClr val="DC354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视图渲染前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028565" y="4218305"/>
            <a:ext cx="2501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可修改ModelAndView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967605" y="4472305"/>
            <a:ext cx="2501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用于</a:t>
            </a:r>
            <a:r>
              <a:rPr lang="en-US" sz="12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统一数据加工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591762" y="351853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33333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8391076" y="3200400"/>
            <a:ext cx="2489200" cy="1625600"/>
          </a:xfrm>
          <a:custGeom>
            <a:avLst/>
            <a:gdLst/>
            <a:ahLst/>
            <a:cxnLst/>
            <a:rect l="l" t="t" r="r" b="b"/>
            <a:pathLst>
              <a:path w="2489200" h="1625600">
                <a:moveTo>
                  <a:pt x="101600" y="0"/>
                </a:moveTo>
                <a:lnTo>
                  <a:pt x="2387600" y="0"/>
                </a:lnTo>
                <a:cubicBezTo>
                  <a:pt x="2443675" y="0"/>
                  <a:pt x="2489200" y="45525"/>
                  <a:pt x="2489200" y="101600"/>
                </a:cubicBezTo>
                <a:lnTo>
                  <a:pt x="2489200" y="1524000"/>
                </a:lnTo>
                <a:cubicBezTo>
                  <a:pt x="2489200" y="1580075"/>
                  <a:pt x="2443675" y="1625600"/>
                  <a:pt x="23876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33333">
              <a:alpha val="10196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8654415" y="3389630"/>
            <a:ext cx="222567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afterCompletion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572051" y="3843020"/>
            <a:ext cx="2171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整个请求</a:t>
            </a:r>
            <a:r>
              <a:rPr lang="en-US" sz="1400" b="1" dirty="0">
                <a:solidFill>
                  <a:srgbClr val="DC354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完成后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执行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639996" y="4218305"/>
            <a:ext cx="2159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无论是否发生异常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639996" y="4472305"/>
            <a:ext cx="2159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用于</a:t>
            </a:r>
            <a:r>
              <a:rPr lang="en-US" sz="12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资源清理、日志记录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4000" y="1320800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全局拦截器的配置策略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981200"/>
            <a:ext cx="5537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推荐使用 </a:t>
            </a:r>
            <a:r>
              <a:rPr lang="en-US" sz="1600" dirty="0">
                <a:solidFill>
                  <a:srgbClr val="333333"/>
                </a:solidFill>
                <a:highlight>
                  <a:srgbClr val="007BFF">
                    <a:alpha val="2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mvc:interceptors 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进行全局配置，通过路径匹配灵活指定拦截规则，避免早期绑定到具体HandlerMapping带来的维护负担。</a:t>
            </a:r>
            <a:endParaRPr lang="en-US" sz="1600" dirty="0"/>
          </a:p>
        </p:txBody>
      </p:sp>
      <p:sp>
        <p:nvSpPr>
          <p:cNvPr id="5" name="Shape 2"/>
          <p:cNvSpPr/>
          <p:nvPr>
            <p:custDataLst>
              <p:tags r:id="rId1"/>
            </p:custDataLst>
          </p:nvPr>
        </p:nvSpPr>
        <p:spPr>
          <a:xfrm>
            <a:off x="355600" y="330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914400" y="3200400"/>
            <a:ext cx="487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精准路径匹配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914400" y="3505200"/>
            <a:ext cx="4864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 </a:t>
            </a:r>
            <a:r>
              <a:rPr lang="en-US" sz="12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mvc:mapping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指定拦截路径，如 /拦截所有请求。</a:t>
            </a:r>
            <a:endParaRPr lang="en-US" sz="1600" dirty="0"/>
          </a:p>
        </p:txBody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355600" y="4318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99417" y="99417"/>
                </a:moveTo>
                <a:cubicBezTo>
                  <a:pt x="105013" y="93821"/>
                  <a:pt x="114062" y="93821"/>
                  <a:pt x="119598" y="99417"/>
                </a:cubicBezTo>
                <a:lnTo>
                  <a:pt x="152340" y="132159"/>
                </a:lnTo>
                <a:lnTo>
                  <a:pt x="185083" y="99417"/>
                </a:lnTo>
                <a:cubicBezTo>
                  <a:pt x="190679" y="93821"/>
                  <a:pt x="199727" y="93821"/>
                  <a:pt x="205264" y="99417"/>
                </a:cubicBezTo>
                <a:cubicBezTo>
                  <a:pt x="210800" y="105013"/>
                  <a:pt x="210860" y="114062"/>
                  <a:pt x="205264" y="119598"/>
                </a:cubicBezTo>
                <a:lnTo>
                  <a:pt x="172522" y="152340"/>
                </a:lnTo>
                <a:lnTo>
                  <a:pt x="205264" y="185083"/>
                </a:lnTo>
                <a:cubicBezTo>
                  <a:pt x="210860" y="190679"/>
                  <a:pt x="210860" y="199727"/>
                  <a:pt x="205264" y="205264"/>
                </a:cubicBezTo>
                <a:cubicBezTo>
                  <a:pt x="199668" y="210800"/>
                  <a:pt x="190619" y="210860"/>
                  <a:pt x="185083" y="205264"/>
                </a:cubicBezTo>
                <a:lnTo>
                  <a:pt x="152340" y="172522"/>
                </a:lnTo>
                <a:lnTo>
                  <a:pt x="119598" y="205264"/>
                </a:lnTo>
                <a:cubicBezTo>
                  <a:pt x="114002" y="210860"/>
                  <a:pt x="104954" y="210860"/>
                  <a:pt x="99417" y="205264"/>
                </a:cubicBezTo>
                <a:cubicBezTo>
                  <a:pt x="93881" y="199668"/>
                  <a:pt x="93821" y="190619"/>
                  <a:pt x="99417" y="185083"/>
                </a:cubicBezTo>
                <a:lnTo>
                  <a:pt x="132159" y="152340"/>
                </a:lnTo>
                <a:lnTo>
                  <a:pt x="99417" y="119598"/>
                </a:lnTo>
                <a:cubicBezTo>
                  <a:pt x="93821" y="114002"/>
                  <a:pt x="93821" y="104954"/>
                  <a:pt x="99417" y="99417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914400" y="4216400"/>
            <a:ext cx="441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排除静态资源</a:t>
            </a:r>
            <a:endParaRPr lang="en-US" sz="1600" dirty="0"/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914400" y="4521200"/>
            <a:ext cx="440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 </a:t>
            </a:r>
            <a:r>
              <a:rPr lang="en-US" sz="12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exclude-mapping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放行静态资源，防止误拦截。</a:t>
            </a:r>
            <a:endParaRPr lang="en-US" sz="1600" dirty="0"/>
          </a:p>
        </p:txBody>
      </p:sp>
      <p:sp>
        <p:nvSpPr>
          <p:cNvPr id="11" name="Shape 8"/>
          <p:cNvSpPr/>
          <p:nvPr>
            <p:custDataLst>
              <p:tags r:id="rId7"/>
            </p:custDataLst>
          </p:nvPr>
        </p:nvSpPr>
        <p:spPr>
          <a:xfrm>
            <a:off x="336550" y="5080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46804" y="223004"/>
                </a:moveTo>
                <a:lnTo>
                  <a:pt x="89654" y="280154"/>
                </a:lnTo>
                <a:cubicBezTo>
                  <a:pt x="82213" y="287595"/>
                  <a:pt x="70128" y="287595"/>
                  <a:pt x="62686" y="280154"/>
                </a:cubicBezTo>
                <a:lnTo>
                  <a:pt x="5536" y="223004"/>
                </a:lnTo>
                <a:cubicBezTo>
                  <a:pt x="-1905" y="215563"/>
                  <a:pt x="-1905" y="203478"/>
                  <a:pt x="5536" y="196036"/>
                </a:cubicBezTo>
                <a:cubicBezTo>
                  <a:pt x="12978" y="188595"/>
                  <a:pt x="25063" y="188595"/>
                  <a:pt x="32504" y="196036"/>
                </a:cubicBezTo>
                <a:lnTo>
                  <a:pt x="57150" y="220682"/>
                </a:lnTo>
                <a:lnTo>
                  <a:pt x="57150" y="38100"/>
                </a:lnTo>
                <a:cubicBezTo>
                  <a:pt x="57150" y="27563"/>
                  <a:pt x="65663" y="19050"/>
                  <a:pt x="76200" y="19050"/>
                </a:cubicBezTo>
                <a:cubicBezTo>
                  <a:pt x="86737" y="19050"/>
                  <a:pt x="95250" y="27563"/>
                  <a:pt x="95250" y="38100"/>
                </a:cubicBezTo>
                <a:lnTo>
                  <a:pt x="95250" y="220682"/>
                </a:lnTo>
                <a:lnTo>
                  <a:pt x="119896" y="196036"/>
                </a:lnTo>
                <a:cubicBezTo>
                  <a:pt x="127337" y="188595"/>
                  <a:pt x="139422" y="188595"/>
                  <a:pt x="146864" y="196036"/>
                </a:cubicBezTo>
                <a:cubicBezTo>
                  <a:pt x="154305" y="203478"/>
                  <a:pt x="154305" y="215563"/>
                  <a:pt x="146864" y="223004"/>
                </a:cubicBezTo>
                <a:close/>
                <a:moveTo>
                  <a:pt x="190500" y="285750"/>
                </a:moveTo>
                <a:cubicBezTo>
                  <a:pt x="179963" y="285750"/>
                  <a:pt x="171450" y="277237"/>
                  <a:pt x="171450" y="266700"/>
                </a:cubicBezTo>
                <a:cubicBezTo>
                  <a:pt x="171450" y="256163"/>
                  <a:pt x="179963" y="247650"/>
                  <a:pt x="190500" y="247650"/>
                </a:cubicBezTo>
                <a:lnTo>
                  <a:pt x="209550" y="247650"/>
                </a:lnTo>
                <a:cubicBezTo>
                  <a:pt x="220087" y="247650"/>
                  <a:pt x="228600" y="256163"/>
                  <a:pt x="228600" y="266700"/>
                </a:cubicBezTo>
                <a:cubicBezTo>
                  <a:pt x="228600" y="277237"/>
                  <a:pt x="220087" y="285750"/>
                  <a:pt x="209550" y="285750"/>
                </a:cubicBezTo>
                <a:lnTo>
                  <a:pt x="190500" y="285750"/>
                </a:lnTo>
                <a:close/>
                <a:moveTo>
                  <a:pt x="190500" y="209550"/>
                </a:moveTo>
                <a:cubicBezTo>
                  <a:pt x="179963" y="209550"/>
                  <a:pt x="171450" y="201037"/>
                  <a:pt x="171450" y="190500"/>
                </a:cubicBezTo>
                <a:cubicBezTo>
                  <a:pt x="171450" y="179963"/>
                  <a:pt x="179963" y="171450"/>
                  <a:pt x="190500" y="171450"/>
                </a:cubicBezTo>
                <a:lnTo>
                  <a:pt x="247650" y="171450"/>
                </a:lnTo>
                <a:cubicBezTo>
                  <a:pt x="258187" y="171450"/>
                  <a:pt x="266700" y="179963"/>
                  <a:pt x="266700" y="190500"/>
                </a:cubicBezTo>
                <a:cubicBezTo>
                  <a:pt x="266700" y="201037"/>
                  <a:pt x="258187" y="209550"/>
                  <a:pt x="247650" y="209550"/>
                </a:cubicBezTo>
                <a:lnTo>
                  <a:pt x="190500" y="209550"/>
                </a:lnTo>
                <a:close/>
                <a:moveTo>
                  <a:pt x="190500" y="133350"/>
                </a:moveTo>
                <a:cubicBezTo>
                  <a:pt x="179963" y="133350"/>
                  <a:pt x="171450" y="124837"/>
                  <a:pt x="171450" y="114300"/>
                </a:cubicBezTo>
                <a:cubicBezTo>
                  <a:pt x="171450" y="103763"/>
                  <a:pt x="179963" y="95250"/>
                  <a:pt x="190500" y="95250"/>
                </a:cubicBezTo>
                <a:lnTo>
                  <a:pt x="285750" y="95250"/>
                </a:lnTo>
                <a:cubicBezTo>
                  <a:pt x="296287" y="95250"/>
                  <a:pt x="304800" y="103763"/>
                  <a:pt x="304800" y="114300"/>
                </a:cubicBezTo>
                <a:cubicBezTo>
                  <a:pt x="304800" y="124837"/>
                  <a:pt x="296287" y="133350"/>
                  <a:pt x="285750" y="133350"/>
                </a:cubicBezTo>
                <a:lnTo>
                  <a:pt x="190500" y="133350"/>
                </a:lnTo>
                <a:close/>
                <a:moveTo>
                  <a:pt x="190500" y="57150"/>
                </a:moveTo>
                <a:cubicBezTo>
                  <a:pt x="179963" y="57150"/>
                  <a:pt x="171450" y="48637"/>
                  <a:pt x="171450" y="38100"/>
                </a:cubicBezTo>
                <a:cubicBezTo>
                  <a:pt x="171450" y="27563"/>
                  <a:pt x="179963" y="19050"/>
                  <a:pt x="190500" y="19050"/>
                </a:cubicBezTo>
                <a:lnTo>
                  <a:pt x="323850" y="19050"/>
                </a:lnTo>
                <a:cubicBezTo>
                  <a:pt x="334387" y="19050"/>
                  <a:pt x="342900" y="27563"/>
                  <a:pt x="342900" y="38100"/>
                </a:cubicBezTo>
                <a:cubicBezTo>
                  <a:pt x="342900" y="48637"/>
                  <a:pt x="334387" y="57150"/>
                  <a:pt x="323850" y="57150"/>
                </a:cubicBezTo>
                <a:lnTo>
                  <a:pt x="190500" y="57150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914400" y="4978400"/>
            <a:ext cx="3835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注意声明顺序</a:t>
            </a:r>
            <a:endParaRPr lang="en-US" sz="1600" dirty="0"/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914400" y="5283200"/>
            <a:ext cx="382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多个拦截器按声明顺序串行执行，需合理规划。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946775" y="748665"/>
            <a:ext cx="5736590" cy="5226685"/>
          </a:xfrm>
          <a:custGeom>
            <a:avLst/>
            <a:gdLst/>
            <a:ahLst/>
            <a:cxnLst/>
            <a:rect l="l" t="t" r="r" b="b"/>
            <a:pathLst>
              <a:path w="5842000" h="5080000">
                <a:moveTo>
                  <a:pt x="101600" y="0"/>
                </a:moveTo>
                <a:lnTo>
                  <a:pt x="5740400" y="0"/>
                </a:lnTo>
                <a:cubicBezTo>
                  <a:pt x="5796475" y="0"/>
                  <a:pt x="5842000" y="45525"/>
                  <a:pt x="5842000" y="101600"/>
                </a:cubicBezTo>
                <a:lnTo>
                  <a:pt x="5842000" y="4978400"/>
                </a:lnTo>
                <a:cubicBezTo>
                  <a:pt x="5842000" y="5034475"/>
                  <a:pt x="5796475" y="5080000"/>
                  <a:pt x="5740400" y="5080000"/>
                </a:cubicBezTo>
                <a:lnTo>
                  <a:pt x="101600" y="5080000"/>
                </a:lnTo>
                <a:cubicBezTo>
                  <a:pt x="45525" y="5080000"/>
                  <a:pt x="0" y="5034475"/>
                  <a:pt x="0" y="497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33333"/>
          </a:soli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6299200" y="1143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16" name="Shape 13"/>
          <p:cNvSpPr/>
          <p:nvPr/>
        </p:nvSpPr>
        <p:spPr>
          <a:xfrm>
            <a:off x="6553200" y="1143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7" name="Shape 14"/>
          <p:cNvSpPr/>
          <p:nvPr/>
        </p:nvSpPr>
        <p:spPr>
          <a:xfrm>
            <a:off x="6807200" y="1143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8" name="Text 15"/>
          <p:cNvSpPr/>
          <p:nvPr/>
        </p:nvSpPr>
        <p:spPr>
          <a:xfrm>
            <a:off x="7162800" y="1092200"/>
            <a:ext cx="146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99A1A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spring-mvc.xml</a:t>
            </a:r>
            <a:endParaRPr 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6236970" y="1614170"/>
            <a:ext cx="534479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</a:rPr>
              <a:t>&lt;mvc:interceptors&gt;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</a:rPr>
              <a:t>    &lt;mvc:interceptor&gt;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</a:rPr>
              <a:t>        &lt;mvc:mapping path="/**"/&gt;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</a:rPr>
              <a:t>        &lt;mvc:exclude-mapping path="/static/**"/&gt;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</a:rPr>
              <a:t>        &lt;bean class="com.example.GlobalInterceptor"/&gt;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</a:rPr>
              <a:t>    &lt;/mvc:interceptor&gt;</a:t>
            </a:r>
            <a:endParaRPr lang="en-US" altLang="zh-CN" sz="20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/>
                </a:solidFill>
              </a:rPr>
              <a:t>&lt;/mvc:interceptors&gt;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10-09-16:35:24-d3jn7j0s8jdo4os5div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6:35:24-d3jn7j0s8jdo4os5diu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71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439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登录权限控制实战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3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09-16:35:24-d3jn7j0s8jdo4os5div0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1905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实战案例：登录权限控制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2565400"/>
            <a:ext cx="1178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</a:t>
            </a:r>
            <a:r>
              <a:rPr lang="en-US" sz="1600" dirty="0">
                <a:solidFill>
                  <a:srgbClr val="333333"/>
                </a:solidFill>
                <a:highlight>
                  <a:srgbClr val="FFC107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未登录用户访问任何页面均跳转登录页 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的核心功能。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87450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1466850" y="3556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08074" y="243780"/>
                </a:moveTo>
                <a:cubicBezTo>
                  <a:pt x="316468" y="235387"/>
                  <a:pt x="316468" y="221813"/>
                  <a:pt x="308074" y="213509"/>
                </a:cubicBezTo>
                <a:lnTo>
                  <a:pt x="179487" y="84832"/>
                </a:lnTo>
                <a:cubicBezTo>
                  <a:pt x="173325" y="78671"/>
                  <a:pt x="164128" y="76885"/>
                  <a:pt x="156091" y="80189"/>
                </a:cubicBezTo>
                <a:cubicBezTo>
                  <a:pt x="148054" y="83493"/>
                  <a:pt x="142875" y="91351"/>
                  <a:pt x="142875" y="100013"/>
                </a:cubicBezTo>
                <a:lnTo>
                  <a:pt x="142875" y="171450"/>
                </a:lnTo>
                <a:lnTo>
                  <a:pt x="42863" y="171450"/>
                </a:lnTo>
                <a:cubicBezTo>
                  <a:pt x="19199" y="171450"/>
                  <a:pt x="0" y="190649"/>
                  <a:pt x="0" y="214313"/>
                </a:cubicBezTo>
                <a:lnTo>
                  <a:pt x="0" y="242888"/>
                </a:lnTo>
                <a:cubicBezTo>
                  <a:pt x="0" y="266551"/>
                  <a:pt x="19199" y="285750"/>
                  <a:pt x="42863" y="285750"/>
                </a:cubicBezTo>
                <a:lnTo>
                  <a:pt x="142875" y="285750"/>
                </a:lnTo>
                <a:lnTo>
                  <a:pt x="142875" y="357188"/>
                </a:lnTo>
                <a:cubicBezTo>
                  <a:pt x="142875" y="365849"/>
                  <a:pt x="148054" y="373707"/>
                  <a:pt x="156091" y="377011"/>
                </a:cubicBezTo>
                <a:cubicBezTo>
                  <a:pt x="164128" y="380315"/>
                  <a:pt x="173325" y="378529"/>
                  <a:pt x="179487" y="372368"/>
                </a:cubicBezTo>
                <a:lnTo>
                  <a:pt x="308074" y="243780"/>
                </a:lnTo>
                <a:close/>
                <a:moveTo>
                  <a:pt x="314325" y="371475"/>
                </a:moveTo>
                <a:cubicBezTo>
                  <a:pt x="298519" y="371475"/>
                  <a:pt x="285750" y="384244"/>
                  <a:pt x="285750" y="400050"/>
                </a:cubicBezTo>
                <a:cubicBezTo>
                  <a:pt x="285750" y="415856"/>
                  <a:pt x="298519" y="428625"/>
                  <a:pt x="314325" y="428625"/>
                </a:cubicBezTo>
                <a:lnTo>
                  <a:pt x="371475" y="428625"/>
                </a:lnTo>
                <a:cubicBezTo>
                  <a:pt x="418802" y="428625"/>
                  <a:pt x="457200" y="390227"/>
                  <a:pt x="457200" y="342900"/>
                </a:cubicBezTo>
                <a:lnTo>
                  <a:pt x="457200" y="114300"/>
                </a:lnTo>
                <a:cubicBezTo>
                  <a:pt x="457200" y="66973"/>
                  <a:pt x="418802" y="28575"/>
                  <a:pt x="371475" y="28575"/>
                </a:cubicBezTo>
                <a:lnTo>
                  <a:pt x="314325" y="28575"/>
                </a:lnTo>
                <a:cubicBezTo>
                  <a:pt x="298519" y="28575"/>
                  <a:pt x="285750" y="41344"/>
                  <a:pt x="285750" y="57150"/>
                </a:cubicBezTo>
                <a:cubicBezTo>
                  <a:pt x="285750" y="72956"/>
                  <a:pt x="298519" y="85725"/>
                  <a:pt x="314325" y="85725"/>
                </a:cubicBez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342900"/>
                </a:lnTo>
                <a:cubicBezTo>
                  <a:pt x="400050" y="358706"/>
                  <a:pt x="387281" y="371475"/>
                  <a:pt x="371475" y="371475"/>
                </a:cubicBezTo>
                <a:lnTo>
                  <a:pt x="314325" y="371475"/>
                </a:lnTo>
                <a:close/>
              </a:path>
            </a:pathLst>
          </a:custGeom>
          <a:solidFill>
            <a:srgbClr val="007BFF"/>
          </a:solidFill>
        </p:spPr>
      </p:sp>
      <p:sp>
        <p:nvSpPr>
          <p:cNvPr id="7" name="Text 4"/>
          <p:cNvSpPr/>
          <p:nvPr/>
        </p:nvSpPr>
        <p:spPr>
          <a:xfrm>
            <a:off x="918898" y="4394200"/>
            <a:ext cx="154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用户发起请求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17600" y="4699000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访问任意页面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933700" y="3606800"/>
            <a:ext cx="68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121150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56B3">
              <a:alpha val="10196"/>
            </a:srgbClr>
          </a:solidFill>
        </p:spPr>
      </p:sp>
      <p:sp>
        <p:nvSpPr>
          <p:cNvPr id="11" name="Shape 8"/>
          <p:cNvSpPr/>
          <p:nvPr/>
        </p:nvSpPr>
        <p:spPr>
          <a:xfrm>
            <a:off x="4343400" y="35560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21444" y="114300"/>
                </a:moveTo>
                <a:cubicBezTo>
                  <a:pt x="121444" y="55159"/>
                  <a:pt x="169459" y="7144"/>
                  <a:pt x="228600" y="7144"/>
                </a:cubicBezTo>
                <a:cubicBezTo>
                  <a:pt x="287741" y="7144"/>
                  <a:pt x="335756" y="55159"/>
                  <a:pt x="335756" y="114300"/>
                </a:cubicBezTo>
                <a:cubicBezTo>
                  <a:pt x="335756" y="173441"/>
                  <a:pt x="287741" y="221456"/>
                  <a:pt x="228600" y="221456"/>
                </a:cubicBezTo>
                <a:cubicBezTo>
                  <a:pt x="169459" y="221456"/>
                  <a:pt x="121444" y="173441"/>
                  <a:pt x="121444" y="114300"/>
                </a:cubicBezTo>
                <a:close/>
                <a:moveTo>
                  <a:pt x="42863" y="430679"/>
                </a:moveTo>
                <a:cubicBezTo>
                  <a:pt x="42863" y="342721"/>
                  <a:pt x="114121" y="271463"/>
                  <a:pt x="202079" y="271463"/>
                </a:cubicBezTo>
                <a:lnTo>
                  <a:pt x="255121" y="271463"/>
                </a:lnTo>
                <a:cubicBezTo>
                  <a:pt x="343079" y="271463"/>
                  <a:pt x="414338" y="342721"/>
                  <a:pt x="414338" y="430679"/>
                </a:cubicBezTo>
                <a:cubicBezTo>
                  <a:pt x="414338" y="445324"/>
                  <a:pt x="402461" y="457200"/>
                  <a:pt x="387816" y="457200"/>
                </a:cubicBezTo>
                <a:lnTo>
                  <a:pt x="69384" y="457200"/>
                </a:lnTo>
                <a:cubicBezTo>
                  <a:pt x="54739" y="457200"/>
                  <a:pt x="42863" y="445324"/>
                  <a:pt x="42863" y="430679"/>
                </a:cubicBezTo>
                <a:close/>
                <a:moveTo>
                  <a:pt x="546854" y="118497"/>
                </a:moveTo>
                <a:lnTo>
                  <a:pt x="475417" y="232797"/>
                </a:lnTo>
                <a:cubicBezTo>
                  <a:pt x="471666" y="238780"/>
                  <a:pt x="465237" y="242530"/>
                  <a:pt x="458182" y="242888"/>
                </a:cubicBezTo>
                <a:cubicBezTo>
                  <a:pt x="451128" y="243245"/>
                  <a:pt x="444341" y="240030"/>
                  <a:pt x="440144" y="234315"/>
                </a:cubicBezTo>
                <a:lnTo>
                  <a:pt x="397282" y="177165"/>
                </a:lnTo>
                <a:cubicBezTo>
                  <a:pt x="390138" y="167700"/>
                  <a:pt x="392103" y="154305"/>
                  <a:pt x="401568" y="147161"/>
                </a:cubicBezTo>
                <a:cubicBezTo>
                  <a:pt x="411034" y="140017"/>
                  <a:pt x="424428" y="141982"/>
                  <a:pt x="431572" y="151448"/>
                </a:cubicBezTo>
                <a:lnTo>
                  <a:pt x="455682" y="183594"/>
                </a:lnTo>
                <a:lnTo>
                  <a:pt x="510510" y="95816"/>
                </a:lnTo>
                <a:cubicBezTo>
                  <a:pt x="516761" y="85814"/>
                  <a:pt x="529977" y="82689"/>
                  <a:pt x="540068" y="89029"/>
                </a:cubicBezTo>
                <a:cubicBezTo>
                  <a:pt x="550158" y="95369"/>
                  <a:pt x="553194" y="108496"/>
                  <a:pt x="546854" y="118586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12" name="Text 9"/>
          <p:cNvSpPr/>
          <p:nvPr/>
        </p:nvSpPr>
        <p:spPr>
          <a:xfrm>
            <a:off x="3954198" y="4394200"/>
            <a:ext cx="1346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 拦截器校验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555471" y="4699000"/>
            <a:ext cx="2146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检查Session中是否有用户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867400" y="3606800"/>
            <a:ext cx="68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054850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FFC107">
              <a:alpha val="20000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7362825" y="35560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71438" y="92869"/>
                </a:moveTo>
                <a:cubicBezTo>
                  <a:pt x="83266" y="92869"/>
                  <a:pt x="92869" y="83266"/>
                  <a:pt x="92869" y="71438"/>
                </a:cubicBezTo>
                <a:cubicBezTo>
                  <a:pt x="92869" y="59609"/>
                  <a:pt x="83266" y="50006"/>
                  <a:pt x="71438" y="50006"/>
                </a:cubicBezTo>
                <a:cubicBezTo>
                  <a:pt x="59609" y="50006"/>
                  <a:pt x="50006" y="59609"/>
                  <a:pt x="50006" y="71438"/>
                </a:cubicBezTo>
                <a:cubicBezTo>
                  <a:pt x="50006" y="83266"/>
                  <a:pt x="59609" y="92869"/>
                  <a:pt x="71438" y="92869"/>
                </a:cubicBezTo>
                <a:close/>
                <a:moveTo>
                  <a:pt x="142875" y="71438"/>
                </a:moveTo>
                <a:cubicBezTo>
                  <a:pt x="142875" y="100727"/>
                  <a:pt x="125284" y="125909"/>
                  <a:pt x="100013" y="136892"/>
                </a:cubicBezTo>
                <a:lnTo>
                  <a:pt x="100013" y="200025"/>
                </a:lnTo>
                <a:lnTo>
                  <a:pt x="257175" y="200025"/>
                </a:lnTo>
                <a:cubicBezTo>
                  <a:pt x="280839" y="200025"/>
                  <a:pt x="300038" y="180826"/>
                  <a:pt x="300038" y="157163"/>
                </a:cubicBezTo>
                <a:lnTo>
                  <a:pt x="300038" y="136892"/>
                </a:lnTo>
                <a:cubicBezTo>
                  <a:pt x="274766" y="125909"/>
                  <a:pt x="257175" y="100727"/>
                  <a:pt x="257175" y="71438"/>
                </a:cubicBezTo>
                <a:cubicBezTo>
                  <a:pt x="257175" y="31968"/>
                  <a:pt x="289143" y="0"/>
                  <a:pt x="328613" y="0"/>
                </a:cubicBezTo>
                <a:cubicBezTo>
                  <a:pt x="368082" y="0"/>
                  <a:pt x="400050" y="31968"/>
                  <a:pt x="400050" y="71438"/>
                </a:cubicBezTo>
                <a:cubicBezTo>
                  <a:pt x="400050" y="100727"/>
                  <a:pt x="382459" y="125909"/>
                  <a:pt x="357188" y="136892"/>
                </a:cubicBezTo>
                <a:lnTo>
                  <a:pt x="357188" y="157163"/>
                </a:lnTo>
                <a:cubicBezTo>
                  <a:pt x="357188" y="212437"/>
                  <a:pt x="312450" y="257175"/>
                  <a:pt x="257175" y="257175"/>
                </a:cubicBezTo>
                <a:lnTo>
                  <a:pt x="100013" y="257175"/>
                </a:lnTo>
                <a:lnTo>
                  <a:pt x="100013" y="320308"/>
                </a:lnTo>
                <a:cubicBezTo>
                  <a:pt x="125284" y="331291"/>
                  <a:pt x="142875" y="356473"/>
                  <a:pt x="142875" y="385763"/>
                </a:cubicBezTo>
                <a:cubicBezTo>
                  <a:pt x="142875" y="425232"/>
                  <a:pt x="110907" y="457200"/>
                  <a:pt x="71438" y="457200"/>
                </a:cubicBezTo>
                <a:cubicBezTo>
                  <a:pt x="31968" y="457200"/>
                  <a:pt x="0" y="425232"/>
                  <a:pt x="0" y="385763"/>
                </a:cubicBezTo>
                <a:cubicBezTo>
                  <a:pt x="0" y="356473"/>
                  <a:pt x="17591" y="331291"/>
                  <a:pt x="42863" y="320308"/>
                </a:cubicBezTo>
                <a:lnTo>
                  <a:pt x="42863" y="136981"/>
                </a:lnTo>
                <a:cubicBezTo>
                  <a:pt x="17591" y="125909"/>
                  <a:pt x="0" y="100727"/>
                  <a:pt x="0" y="71438"/>
                </a:cubicBezTo>
                <a:cubicBezTo>
                  <a:pt x="0" y="31968"/>
                  <a:pt x="31968" y="0"/>
                  <a:pt x="71438" y="0"/>
                </a:cubicBezTo>
                <a:cubicBezTo>
                  <a:pt x="110907" y="0"/>
                  <a:pt x="142875" y="31968"/>
                  <a:pt x="142875" y="71438"/>
                </a:cubicBezTo>
                <a:close/>
                <a:moveTo>
                  <a:pt x="350044" y="71438"/>
                </a:moveTo>
                <a:cubicBezTo>
                  <a:pt x="350044" y="59609"/>
                  <a:pt x="340441" y="50006"/>
                  <a:pt x="328613" y="50006"/>
                </a:cubicBezTo>
                <a:cubicBezTo>
                  <a:pt x="316784" y="50006"/>
                  <a:pt x="307181" y="59609"/>
                  <a:pt x="307181" y="71438"/>
                </a:cubicBezTo>
                <a:cubicBezTo>
                  <a:pt x="307181" y="83266"/>
                  <a:pt x="316784" y="92869"/>
                  <a:pt x="328613" y="92869"/>
                </a:cubicBezTo>
                <a:cubicBezTo>
                  <a:pt x="340441" y="92869"/>
                  <a:pt x="350044" y="83266"/>
                  <a:pt x="350044" y="71438"/>
                </a:cubicBezTo>
                <a:close/>
                <a:moveTo>
                  <a:pt x="71438" y="407194"/>
                </a:moveTo>
                <a:cubicBezTo>
                  <a:pt x="83266" y="407194"/>
                  <a:pt x="92869" y="397591"/>
                  <a:pt x="92869" y="385763"/>
                </a:cubicBezTo>
                <a:cubicBezTo>
                  <a:pt x="92869" y="373934"/>
                  <a:pt x="83266" y="364331"/>
                  <a:pt x="71438" y="364331"/>
                </a:cubicBezTo>
                <a:cubicBezTo>
                  <a:pt x="59609" y="364331"/>
                  <a:pt x="50006" y="373934"/>
                  <a:pt x="50006" y="385763"/>
                </a:cubicBezTo>
                <a:cubicBezTo>
                  <a:pt x="50006" y="397591"/>
                  <a:pt x="59609" y="407194"/>
                  <a:pt x="71438" y="407194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7" name="Text 14"/>
          <p:cNvSpPr/>
          <p:nvPr/>
        </p:nvSpPr>
        <p:spPr>
          <a:xfrm>
            <a:off x="6989498" y="4394200"/>
            <a:ext cx="114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 判断结果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40500" y="4699000"/>
            <a:ext cx="2044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已登录则</a:t>
            </a:r>
            <a:r>
              <a:rPr lang="en-US" sz="1400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放行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，否则</a:t>
            </a:r>
            <a:r>
              <a:rPr lang="en-US" sz="1400" dirty="0">
                <a:solidFill>
                  <a:srgbClr val="DC354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拦截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801100" y="3606800"/>
            <a:ext cx="68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056B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988550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C3545">
              <a:alpha val="10196"/>
            </a:srgbClr>
          </a:solidFill>
        </p:spPr>
      </p:sp>
      <p:sp>
        <p:nvSpPr>
          <p:cNvPr id="21" name="Shape 18"/>
          <p:cNvSpPr/>
          <p:nvPr/>
        </p:nvSpPr>
        <p:spPr>
          <a:xfrm>
            <a:off x="10267950" y="3556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134481"/>
                </a:moveTo>
                <a:lnTo>
                  <a:pt x="363081" y="220206"/>
                </a:lnTo>
                <a:cubicBezTo>
                  <a:pt x="354866" y="228421"/>
                  <a:pt x="342632" y="230832"/>
                  <a:pt x="331916" y="226368"/>
                </a:cubicBezTo>
                <a:cubicBezTo>
                  <a:pt x="321201" y="221903"/>
                  <a:pt x="314325" y="211544"/>
                  <a:pt x="314325" y="200025"/>
                </a:cubicBezTo>
                <a:lnTo>
                  <a:pt x="314325" y="142875"/>
                </a:lnTo>
                <a:lnTo>
                  <a:pt x="28575" y="142875"/>
                </a:lnTo>
                <a:cubicBezTo>
                  <a:pt x="12769" y="142875"/>
                  <a:pt x="0" y="130106"/>
                  <a:pt x="0" y="114300"/>
                </a:cubicBezTo>
                <a:cubicBezTo>
                  <a:pt x="0" y="98494"/>
                  <a:pt x="12769" y="85725"/>
                  <a:pt x="28575" y="85725"/>
                </a:cubicBezTo>
                <a:lnTo>
                  <a:pt x="314325" y="85725"/>
                </a:lnTo>
                <a:lnTo>
                  <a:pt x="314325" y="28575"/>
                </a:lnTo>
                <a:cubicBezTo>
                  <a:pt x="314325" y="17056"/>
                  <a:pt x="321290" y="6608"/>
                  <a:pt x="332006" y="2143"/>
                </a:cubicBezTo>
                <a:cubicBezTo>
                  <a:pt x="342721" y="-2322"/>
                  <a:pt x="354955" y="179"/>
                  <a:pt x="363170" y="8305"/>
                </a:cubicBezTo>
                <a:lnTo>
                  <a:pt x="448895" y="94030"/>
                </a:lnTo>
                <a:cubicBezTo>
                  <a:pt x="460058" y="105192"/>
                  <a:pt x="460058" y="123319"/>
                  <a:pt x="448895" y="134481"/>
                </a:cubicBezTo>
                <a:close/>
                <a:moveTo>
                  <a:pt x="94030" y="448806"/>
                </a:moveTo>
                <a:lnTo>
                  <a:pt x="8305" y="363081"/>
                </a:lnTo>
                <a:cubicBezTo>
                  <a:pt x="-2857" y="351919"/>
                  <a:pt x="-2857" y="333792"/>
                  <a:pt x="8305" y="322630"/>
                </a:cubicBezTo>
                <a:lnTo>
                  <a:pt x="94030" y="236905"/>
                </a:lnTo>
                <a:cubicBezTo>
                  <a:pt x="102245" y="228689"/>
                  <a:pt x="114479" y="226278"/>
                  <a:pt x="125194" y="230743"/>
                </a:cubicBezTo>
                <a:cubicBezTo>
                  <a:pt x="135910" y="235208"/>
                  <a:pt x="142875" y="245656"/>
                  <a:pt x="142875" y="257175"/>
                </a:cubicBezTo>
                <a:lnTo>
                  <a:pt x="142875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cubicBezTo>
                  <a:pt x="457200" y="358706"/>
                  <a:pt x="444431" y="371475"/>
                  <a:pt x="428625" y="371475"/>
                </a:cubicBezTo>
                <a:lnTo>
                  <a:pt x="142875" y="371475"/>
                </a:lnTo>
                <a:lnTo>
                  <a:pt x="142875" y="428625"/>
                </a:lnTo>
                <a:cubicBezTo>
                  <a:pt x="142875" y="440144"/>
                  <a:pt x="135910" y="450592"/>
                  <a:pt x="125194" y="455057"/>
                </a:cubicBezTo>
                <a:cubicBezTo>
                  <a:pt x="114479" y="459522"/>
                  <a:pt x="102245" y="457021"/>
                  <a:pt x="94030" y="448895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22" name="Text 19"/>
          <p:cNvSpPr/>
          <p:nvPr/>
        </p:nvSpPr>
        <p:spPr>
          <a:xfrm>
            <a:off x="9821598" y="4394200"/>
            <a:ext cx="1346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4. 跳转登录页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9563100" y="4699000"/>
            <a:ext cx="186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转发请求，终止原请求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4000" y="1778000"/>
            <a:ext cx="4864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步骤一：编写拦截器类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38400"/>
            <a:ext cx="4775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 HandlerInterceptor 接口，核心逻辑在 `preHandle` 方法中。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1788" y="3340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6" name="Text 3"/>
          <p:cNvSpPr/>
          <p:nvPr/>
        </p:nvSpPr>
        <p:spPr>
          <a:xfrm>
            <a:off x="660400" y="3251200"/>
            <a:ext cx="4356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放行登录请求：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检查URI是否包含login，防止循环重定向。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31788" y="40005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8" name="Text 5"/>
          <p:cNvSpPr/>
          <p:nvPr/>
        </p:nvSpPr>
        <p:spPr>
          <a:xfrm>
            <a:off x="660400" y="3911600"/>
            <a:ext cx="4356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检查登录状态：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从Session获取user属性，判断用户是否已登录。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31788" y="46609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0" name="Text 7"/>
          <p:cNvSpPr/>
          <p:nvPr/>
        </p:nvSpPr>
        <p:spPr>
          <a:xfrm>
            <a:off x="660400" y="4572000"/>
            <a:ext cx="4356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拦截并转发：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若未登录，使用 RequestDispatcher转发到登录页并返回 false。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130800" y="571500"/>
            <a:ext cx="6807200" cy="5913755"/>
          </a:xfrm>
          <a:custGeom>
            <a:avLst/>
            <a:gdLst/>
            <a:ahLst/>
            <a:cxnLst/>
            <a:rect l="l" t="t" r="r" b="b"/>
            <a:pathLst>
              <a:path w="6807200" h="5715000">
                <a:moveTo>
                  <a:pt x="101613" y="0"/>
                </a:moveTo>
                <a:lnTo>
                  <a:pt x="6705587" y="0"/>
                </a:lnTo>
                <a:cubicBezTo>
                  <a:pt x="6761706" y="0"/>
                  <a:pt x="6807200" y="45494"/>
                  <a:pt x="6807200" y="101613"/>
                </a:cubicBezTo>
                <a:lnTo>
                  <a:pt x="6807200" y="5613387"/>
                </a:lnTo>
                <a:cubicBezTo>
                  <a:pt x="6807200" y="5669506"/>
                  <a:pt x="6761706" y="5715000"/>
                  <a:pt x="6705587" y="5715000"/>
                </a:cubicBezTo>
                <a:lnTo>
                  <a:pt x="101613" y="5715000"/>
                </a:lnTo>
                <a:cubicBezTo>
                  <a:pt x="45494" y="5715000"/>
                  <a:pt x="0" y="5669506"/>
                  <a:pt x="0" y="5613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333333"/>
          </a:soli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5334000" y="825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13" name="Shape 10"/>
          <p:cNvSpPr/>
          <p:nvPr/>
        </p:nvSpPr>
        <p:spPr>
          <a:xfrm>
            <a:off x="5588000" y="825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4" name="Shape 11"/>
          <p:cNvSpPr/>
          <p:nvPr/>
        </p:nvSpPr>
        <p:spPr>
          <a:xfrm>
            <a:off x="5842000" y="825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15" name="Text 12"/>
          <p:cNvSpPr/>
          <p:nvPr/>
        </p:nvSpPr>
        <p:spPr>
          <a:xfrm>
            <a:off x="6197600" y="774700"/>
            <a:ext cx="2146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99A1A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LoginInterceptor.java</a:t>
            </a:r>
            <a:endParaRPr 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5281295" y="1028700"/>
            <a:ext cx="6656705" cy="5455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public class LoginInterceptor implements HandlerInterceptor {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@Override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public boolean preHandle(HttpServletRequest request, 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                     HttpServletResponse response, 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                     Object handler) throws Exception {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// 1. </a:t>
            </a:r>
            <a:r>
              <a:rPr lang="zh-CN" altLang="en-US" sz="1600">
                <a:solidFill>
                  <a:schemeClr val="bg1"/>
                </a:solidFill>
              </a:rPr>
              <a:t>放行登录相关的请求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if (request.getRequestURI().contains("login")) {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    return true;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}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// 2. </a:t>
            </a:r>
            <a:r>
              <a:rPr lang="zh-CN" altLang="en-US" sz="1600">
                <a:solidFill>
                  <a:schemeClr val="bg1"/>
                </a:solidFill>
              </a:rPr>
              <a:t>检查</a:t>
            </a:r>
            <a:r>
              <a:rPr lang="en-US" altLang="zh-CN" sz="1600">
                <a:solidFill>
                  <a:schemeClr val="bg1"/>
                </a:solidFill>
              </a:rPr>
              <a:t>Session</a:t>
            </a:r>
            <a:r>
              <a:rPr lang="zh-CN" altLang="en-US" sz="1600">
                <a:solidFill>
                  <a:schemeClr val="bg1"/>
                </a:solidFill>
              </a:rPr>
              <a:t>中是否有用户</a:t>
            </a:r>
            <a:r>
              <a:rPr lang="en-US" altLang="zh-CN" sz="1600">
                <a:solidFill>
                  <a:schemeClr val="bg1"/>
                </a:solidFill>
              </a:rPr>
              <a:t> (</a:t>
            </a:r>
            <a:r>
              <a:rPr lang="zh-CN" altLang="en-US" sz="1600">
                <a:solidFill>
                  <a:schemeClr val="bg1"/>
                </a:solidFill>
              </a:rPr>
              <a:t>注意书上用的是</a:t>
            </a:r>
            <a:r>
              <a:rPr lang="en-US" altLang="zh-CN" sz="1600">
                <a:solidFill>
                  <a:schemeClr val="bg1"/>
                </a:solidFill>
              </a:rPr>
              <a:t> "users")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Object user = request.getSession().getAttribute("users");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if (user == null) {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    // 3. </a:t>
            </a:r>
            <a:r>
              <a:rPr lang="zh-CN" altLang="en-US" sz="1600">
                <a:solidFill>
                  <a:schemeClr val="bg1"/>
                </a:solidFill>
              </a:rPr>
              <a:t>未登录，转发到登录页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    request.getRequestDispatcher("/WEB-INF/jsp/login.jsp").forward(request, response);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    return false;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}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// </a:t>
            </a:r>
            <a:r>
              <a:rPr lang="zh-CN" altLang="en-US" sz="1600">
                <a:solidFill>
                  <a:schemeClr val="bg1"/>
                </a:solidFill>
              </a:rPr>
              <a:t>已登录，放行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    return true;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1600">
                <a:solidFill>
                  <a:schemeClr val="bg1"/>
                </a:solidFill>
              </a:rPr>
              <a:t>    }</a:t>
            </a:r>
            <a:endParaRPr lang="en-US" altLang="zh-CN" sz="1600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}   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54000" y="730250"/>
            <a:ext cx="6807200" cy="5397500"/>
          </a:xfrm>
          <a:custGeom>
            <a:avLst/>
            <a:gdLst/>
            <a:ahLst/>
            <a:cxnLst/>
            <a:rect l="l" t="t" r="r" b="b"/>
            <a:pathLst>
              <a:path w="6807200" h="5397500">
                <a:moveTo>
                  <a:pt x="101581" y="0"/>
                </a:moveTo>
                <a:lnTo>
                  <a:pt x="6705619" y="0"/>
                </a:lnTo>
                <a:cubicBezTo>
                  <a:pt x="6761721" y="0"/>
                  <a:pt x="6807200" y="45479"/>
                  <a:pt x="6807200" y="101581"/>
                </a:cubicBezTo>
                <a:lnTo>
                  <a:pt x="6807200" y="5295919"/>
                </a:lnTo>
                <a:cubicBezTo>
                  <a:pt x="6807200" y="5352021"/>
                  <a:pt x="6761721" y="5397500"/>
                  <a:pt x="6705619" y="5397500"/>
                </a:cubicBezTo>
                <a:lnTo>
                  <a:pt x="101581" y="5397500"/>
                </a:lnTo>
                <a:cubicBezTo>
                  <a:pt x="45479" y="5397500"/>
                  <a:pt x="0" y="5352021"/>
                  <a:pt x="0" y="5295919"/>
                </a:cubicBezTo>
                <a:lnTo>
                  <a:pt x="0" y="101581"/>
                </a:lnTo>
                <a:cubicBezTo>
                  <a:pt x="0" y="45517"/>
                  <a:pt x="45517" y="0"/>
                  <a:pt x="101581" y="0"/>
                </a:cubicBezTo>
                <a:close/>
              </a:path>
            </a:pathLst>
          </a:custGeom>
          <a:solidFill>
            <a:srgbClr val="333333"/>
          </a:soli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4" name="Shape 1"/>
          <p:cNvSpPr/>
          <p:nvPr/>
        </p:nvSpPr>
        <p:spPr>
          <a:xfrm>
            <a:off x="457200" y="984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5" name="Shape 2"/>
          <p:cNvSpPr/>
          <p:nvPr/>
        </p:nvSpPr>
        <p:spPr>
          <a:xfrm>
            <a:off x="711200" y="984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6" name="Shape 3"/>
          <p:cNvSpPr/>
          <p:nvPr/>
        </p:nvSpPr>
        <p:spPr>
          <a:xfrm>
            <a:off x="965200" y="984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7" name="Text 4"/>
          <p:cNvSpPr/>
          <p:nvPr/>
        </p:nvSpPr>
        <p:spPr>
          <a:xfrm>
            <a:off x="1320800" y="933450"/>
            <a:ext cx="146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99A1A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spring-mvc.xml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1289050"/>
            <a:ext cx="6477000" cy="322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&lt;mvc:interceptors&gt;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   &lt;mvc:interceptor&gt;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       &lt;mvc:mapping path="/**"/&gt;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       &lt;mvc:exclude-mapping path="/login"/&gt;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       &lt;mvc:exclude-mapping path="/static/**"/&gt;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       &lt;bean class="com.example.LoginInterceptor"/&gt;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   &lt;/mvc:interceptor&gt;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&lt;/mvc:interceptors&gt;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467600" y="1244600"/>
            <a:ext cx="46609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步骤二：配置拦截器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67600" y="1905000"/>
            <a:ext cx="4572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在Spring MVC的配置文件中注册拦截器，使其生效。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67600" y="2717800"/>
            <a:ext cx="4470400" cy="863600"/>
          </a:xfrm>
          <a:custGeom>
            <a:avLst/>
            <a:gdLst/>
            <a:ahLst/>
            <a:cxnLst/>
            <a:rect l="l" t="t" r="r" b="b"/>
            <a:pathLst>
              <a:path w="4470400" h="863600">
                <a:moveTo>
                  <a:pt x="101603" y="0"/>
                </a:moveTo>
                <a:lnTo>
                  <a:pt x="4368797" y="0"/>
                </a:lnTo>
                <a:cubicBezTo>
                  <a:pt x="4424911" y="0"/>
                  <a:pt x="4470400" y="45489"/>
                  <a:pt x="4470400" y="101603"/>
                </a:cubicBezTo>
                <a:lnTo>
                  <a:pt x="4470400" y="761997"/>
                </a:lnTo>
                <a:cubicBezTo>
                  <a:pt x="4470400" y="818111"/>
                  <a:pt x="4424911" y="863600"/>
                  <a:pt x="43687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7620000" y="2870200"/>
            <a:ext cx="426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620000" y="3175000"/>
            <a:ext cx="4254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定义拦截规则，/** 表示拦截所有请求。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467600" y="3733800"/>
            <a:ext cx="4470400" cy="863600"/>
          </a:xfrm>
          <a:custGeom>
            <a:avLst/>
            <a:gdLst/>
            <a:ahLst/>
            <a:cxnLst/>
            <a:rect l="l" t="t" r="r" b="b"/>
            <a:pathLst>
              <a:path w="4470400" h="863600">
                <a:moveTo>
                  <a:pt x="101603" y="0"/>
                </a:moveTo>
                <a:lnTo>
                  <a:pt x="4368797" y="0"/>
                </a:lnTo>
                <a:cubicBezTo>
                  <a:pt x="4424911" y="0"/>
                  <a:pt x="4470400" y="45489"/>
                  <a:pt x="4470400" y="101603"/>
                </a:cubicBezTo>
                <a:lnTo>
                  <a:pt x="4470400" y="761997"/>
                </a:lnTo>
                <a:cubicBezTo>
                  <a:pt x="4470400" y="818111"/>
                  <a:pt x="4424911" y="863600"/>
                  <a:pt x="43687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7620000" y="3886200"/>
            <a:ext cx="426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620000" y="4191000"/>
            <a:ext cx="4254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定义排除规则，放行登录页和静态资源。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67600" y="4749800"/>
            <a:ext cx="4470400" cy="863600"/>
          </a:xfrm>
          <a:custGeom>
            <a:avLst/>
            <a:gdLst/>
            <a:ahLst/>
            <a:cxnLst/>
            <a:rect l="l" t="t" r="r" b="b"/>
            <a:pathLst>
              <a:path w="4470400" h="863600">
                <a:moveTo>
                  <a:pt x="101603" y="0"/>
                </a:moveTo>
                <a:lnTo>
                  <a:pt x="4368797" y="0"/>
                </a:lnTo>
                <a:cubicBezTo>
                  <a:pt x="4424911" y="0"/>
                  <a:pt x="4470400" y="45489"/>
                  <a:pt x="4470400" y="101603"/>
                </a:cubicBezTo>
                <a:lnTo>
                  <a:pt x="4470400" y="761997"/>
                </a:lnTo>
                <a:cubicBezTo>
                  <a:pt x="4470400" y="818111"/>
                  <a:pt x="4424911" y="863600"/>
                  <a:pt x="43687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7620000" y="4902200"/>
            <a:ext cx="426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620000" y="5207000"/>
            <a:ext cx="4254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注册我们编写的 LoginInterceptor 类。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10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11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12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13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14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15.xml><?xml version="1.0" encoding="utf-8"?>
<p:tagLst xmlns:p="http://schemas.openxmlformats.org/presentationml/2006/main">
  <p:tag name="KSO_WM_DIAGRAM_VIRTUALLY_FRAME" val="{&quot;height&quot;:180,&quot;left&quot;:28,&quot;top&quot;:214,&quot;width&quot;:902.3333858267717}"/>
</p:tagLst>
</file>

<file path=ppt/tags/tag2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3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4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5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6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7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8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ags/tag9.xml><?xml version="1.0" encoding="utf-8"?>
<p:tagLst xmlns:p="http://schemas.openxmlformats.org/presentationml/2006/main">
  <p:tag name="KSO_WM_DIAGRAM_VIRTUALLY_FRAME" val="{&quot;height&quot;:184,&quot;left&quot;:26.5,&quot;top&quot;:252,&quot;width&quot;:429.5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2904</Words>
  <Application>WPS 演示</Application>
  <PresentationFormat>On-screen Show (16:9)</PresentationFormat>
  <Paragraphs>242</Paragraphs>
  <Slides>13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MVC拦截器详解与实战</dc:title>
  <dc:creator>Kimi</dc:creator>
  <dc:subject>Spring MVC拦截器详解与实战</dc:subject>
  <cp:lastModifiedBy>黄红洲</cp:lastModifiedBy>
  <cp:revision>9</cp:revision>
  <dcterms:created xsi:type="dcterms:W3CDTF">2025-11-29T05:28:00Z</dcterms:created>
  <dcterms:modified xsi:type="dcterms:W3CDTF">2026-01-05T02:39:11Z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{"Label":"Spring MVC拦截器详解与实战","ContentProducer":"001191110108MACG2KBH8F10000","ProduceID":"d4l83d98bjvmd2f8iup0","ReservedCode1":"","ContentPropagator":"001191110108MACG2KBH8F20000","PropagateID":"d4l83d98bjvmd2f8iup0","ReservedCode2":""}</vt:lpwstr>
  </property>
  <property fmtid="{D5CDD505-2E9C-101B-9397-08002B2CF9AE}" pid="3" name="ICV">
    <vt:lpwstr>5D5BC2C82E8F4435ADEACD9A3B893494_13</vt:lpwstr>
  </property>
  <property fmtid="{D5CDD505-2E9C-101B-9397-08002B2CF9AE}" pid="4" name="KSOProductBuildVer">
    <vt:lpwstr>2052-12.1.0.24034</vt:lpwstr>
  </property>
</Properties>
</file>